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416" r:id="rId5"/>
    <p:sldId id="257" r:id="rId6"/>
    <p:sldId id="366" r:id="rId7"/>
    <p:sldId id="369" r:id="rId8"/>
    <p:sldId id="372" r:id="rId9"/>
    <p:sldId id="373" r:id="rId10"/>
    <p:sldId id="415" r:id="rId11"/>
    <p:sldId id="417" r:id="rId12"/>
    <p:sldId id="465" r:id="rId13"/>
    <p:sldId id="418" r:id="rId14"/>
    <p:sldId id="507" r:id="rId15"/>
    <p:sldId id="549" r:id="rId16"/>
    <p:sldId id="508" r:id="rId17"/>
    <p:sldId id="551" r:id="rId18"/>
    <p:sldId id="584" r:id="rId19"/>
    <p:sldId id="585" r:id="rId20"/>
    <p:sldId id="586" r:id="rId21"/>
    <p:sldId id="420" r:id="rId22"/>
    <p:sldId id="258" r:id="rId23"/>
    <p:sldId id="261" r:id="rId24"/>
    <p:sldId id="259" r:id="rId25"/>
    <p:sldId id="260" r:id="rId26"/>
    <p:sldId id="264" r:id="rId27"/>
    <p:sldId id="269" r:id="rId28"/>
    <p:sldId id="271" r:id="rId29"/>
    <p:sldId id="298" r:id="rId30"/>
    <p:sldId id="267" r:id="rId31"/>
    <p:sldId id="278" r:id="rId32"/>
    <p:sldId id="316" r:id="rId33"/>
    <p:sldId id="318" r:id="rId34"/>
    <p:sldId id="277" r:id="rId35"/>
    <p:sldId id="288" r:id="rId36"/>
    <p:sldId id="289" r:id="rId37"/>
    <p:sldId id="334" r:id="rId38"/>
    <p:sldId id="355" r:id="rId39"/>
    <p:sldId id="356" r:id="rId40"/>
    <p:sldId id="357" r:id="rId41"/>
    <p:sldId id="358" r:id="rId42"/>
    <p:sldId id="359" r:id="rId43"/>
    <p:sldId id="361" r:id="rId44"/>
    <p:sldId id="362" r:id="rId45"/>
    <p:sldId id="360" r:id="rId46"/>
    <p:sldId id="587" r:id="rId47"/>
    <p:sldId id="363" r:id="rId48"/>
    <p:sldId id="589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DB1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7.png"/><Relationship Id="rId7" Type="http://schemas.openxmlformats.org/officeDocument/2006/relationships/image" Target="../media/image28.jpeg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jpeg"/><Relationship Id="rId8" Type="http://schemas.openxmlformats.org/officeDocument/2006/relationships/image" Target="../media/image45.jpeg"/><Relationship Id="rId7" Type="http://schemas.openxmlformats.org/officeDocument/2006/relationships/image" Target="../media/image44.jpeg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52.png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jpeg"/><Relationship Id="rId10" Type="http://schemas.openxmlformats.org/officeDocument/2006/relationships/image" Target="../media/image47.jpeg"/><Relationship Id="rId1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png"/><Relationship Id="rId2" Type="http://schemas.openxmlformats.org/officeDocument/2006/relationships/image" Target="../media/image41.jpeg"/><Relationship Id="rId1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68.png"/><Relationship Id="rId8" Type="http://schemas.openxmlformats.org/officeDocument/2006/relationships/image" Target="../media/image67.png"/><Relationship Id="rId7" Type="http://schemas.openxmlformats.org/officeDocument/2006/relationships/image" Target="../media/image56.png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70.png"/><Relationship Id="rId10" Type="http://schemas.openxmlformats.org/officeDocument/2006/relationships/image" Target="../media/image69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image" Target="../media/image71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5.png"/><Relationship Id="rId2" Type="http://schemas.microsoft.com/office/2007/relationships/media" Target="file:///C:\Users\mande\Desktop\AI%20ppt%20-%20TWU\videos\dog_00.mp4" TargetMode="External"/><Relationship Id="rId1" Type="http://schemas.openxmlformats.org/officeDocument/2006/relationships/video" Target="file:///C:\Users\mande\Desktop\AI%20ppt%20-%20TWU\videos\dog_00.mp4" TargetMode="Externa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microsoft.com/office/2007/relationships/media" Target="file:///C:\Users\mande\Desktop\AI%20ppt%20-%20TWU\videos\hill_castle00.mp4" TargetMode="External"/><Relationship Id="rId1" Type="http://schemas.openxmlformats.org/officeDocument/2006/relationships/video" Target="file:///C:\Users\mande\Desktop\AI%20ppt%20-%20TWU\videos\hill_castle00.mp4" TargetMode="Externa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microsoft.com/office/2007/relationships/media" Target="file:///C:\Users\mande\Desktop\AI%20ppt%20-%20TWU\videos\dog_01.mp4" TargetMode="External"/><Relationship Id="rId1" Type="http://schemas.openxmlformats.org/officeDocument/2006/relationships/video" Target="file:///C:\Users\mande\Desktop\AI%20ppt%20-%20TWU\videos\dog_01.mp4" TargetMode="Externa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2.png"/><Relationship Id="rId2" Type="http://schemas.microsoft.com/office/2007/relationships/media" Target="file:///C:\Users\mande\Desktop\AI%20ppt%20-%20TWU\videos\hill_castle_05_avgpool.mp4" TargetMode="External"/><Relationship Id="rId1" Type="http://schemas.openxmlformats.org/officeDocument/2006/relationships/video" Target="file:///C:\Users\mande\Desktop\AI%20ppt%20-%20TWU\videos\hill_castle_05_avgpool.mp4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png"/><Relationship Id="rId2" Type="http://schemas.microsoft.com/office/2007/relationships/media" Target="file:///C:\Users\mande\Desktop\AI%20ppt%20-%20TWU\videos\oak_rcf_053.mp4" TargetMode="External"/><Relationship Id="rId1" Type="http://schemas.openxmlformats.org/officeDocument/2006/relationships/video" Target="file:///C:\Users\mande\Desktop\AI%20ppt%20-%20TWU\videos\oak_rcf_053.mp4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7.png"/><Relationship Id="rId1" Type="http://schemas.openxmlformats.org/officeDocument/2006/relationships/image" Target="../media/image7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1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1.jpeg"/><Relationship Id="rId1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9.png"/><Relationship Id="rId1" Type="http://schemas.openxmlformats.org/officeDocument/2006/relationships/image" Target="../media/image7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9.jpeg"/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3.jpeg"/><Relationship Id="rId1" Type="http://schemas.openxmlformats.org/officeDocument/2006/relationships/image" Target="../media/image9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1" Type="http://schemas.openxmlformats.org/officeDocument/2006/relationships/image" Target="../media/image91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4.jpeg"/><Relationship Id="rId1" Type="http://schemas.openxmlformats.org/officeDocument/2006/relationships/image" Target="../media/image93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6.png"/><Relationship Id="rId1" Type="http://schemas.openxmlformats.org/officeDocument/2006/relationships/image" Target="../media/image95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www.youtube.com/watch?v=9QuDh3W3lOY&amp;t=5s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andeleung@gmail.co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GIF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820" y="4333240"/>
            <a:ext cx="7428230" cy="117411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Edge, Patch, AI Art</a:t>
            </a:r>
            <a:endParaRPr lang="en-US" b="1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1820" y="5587365"/>
            <a:ext cx="10830560" cy="82740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 Journey of Theory, Videos and Tons of Images!</a:t>
            </a:r>
            <a:endParaRPr lang="en-US" sz="36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4170"/>
            <a:ext cx="10515600" cy="1325563"/>
          </a:xfrm>
        </p:spPr>
        <p:txBody>
          <a:bodyPr/>
          <a:p>
            <a:r>
              <a:rPr lang="en-US"/>
              <a:t>A More Interesting Example</a:t>
            </a:r>
            <a:endParaRPr lang="en-US"/>
          </a:p>
        </p:txBody>
      </p:sp>
      <p:pic>
        <p:nvPicPr>
          <p:cNvPr id="14" name="Picture 13" descr="real_estate_vancouv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200" y="2152650"/>
            <a:ext cx="5151755" cy="432625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pPr>
              <a:lnSpc>
                <a:spcPct val="110000"/>
              </a:lnSpc>
            </a:pPr>
            <a:r>
              <a:rPr lang="en-US" sz="2000"/>
              <a:t>Many more factors to consider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An experienced real-estate agent can still predict the price accurately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Machine learning can also deduce a model for house price </a:t>
            </a:r>
            <a:endParaRPr lang="en-US" sz="2000"/>
          </a:p>
        </p:txBody>
      </p:sp>
      <p:sp>
        <p:nvSpPr>
          <p:cNvPr id="5" name="Text Box 4"/>
          <p:cNvSpPr txBox="1"/>
          <p:nvPr/>
        </p:nvSpPr>
        <p:spPr>
          <a:xfrm>
            <a:off x="1085215" y="3970020"/>
            <a:ext cx="1645920" cy="258445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p>
            <a:r>
              <a:rPr lang="en-US"/>
              <a:t>Age</a:t>
            </a:r>
            <a:endParaRPr lang="en-US"/>
          </a:p>
          <a:p>
            <a:r>
              <a:rPr lang="en-US"/>
              <a:t># bathroom</a:t>
            </a:r>
            <a:endParaRPr lang="en-US"/>
          </a:p>
          <a:p>
            <a:r>
              <a:rPr lang="en-US"/>
              <a:t># bedroom</a:t>
            </a:r>
            <a:endParaRPr lang="en-US"/>
          </a:p>
          <a:p>
            <a:r>
              <a:rPr lang="en-US"/>
              <a:t># fireplace</a:t>
            </a:r>
            <a:endParaRPr lang="en-US"/>
          </a:p>
          <a:p>
            <a:r>
              <a:rPr lang="en-US"/>
              <a:t># family room</a:t>
            </a:r>
            <a:endParaRPr lang="en-US"/>
          </a:p>
          <a:p>
            <a:r>
              <a:rPr lang="en-US"/>
              <a:t>Livable area</a:t>
            </a:r>
            <a:endParaRPr lang="en-US"/>
          </a:p>
          <a:p>
            <a:r>
              <a:rPr lang="en-US"/>
              <a:t>Lot size</a:t>
            </a:r>
            <a:endParaRPr lang="en-US"/>
          </a:p>
          <a:p>
            <a:r>
              <a:rPr lang="en-US"/>
              <a:t>Neighbourhood</a:t>
            </a:r>
            <a:endParaRPr lang="en-US"/>
          </a:p>
          <a:p>
            <a:r>
              <a:rPr lang="en-US"/>
              <a:t>Location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3329305" y="4816475"/>
                <a:ext cx="60388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(∙)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305" y="4816475"/>
                <a:ext cx="603885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 Box 3"/>
          <p:cNvSpPr txBox="1"/>
          <p:nvPr/>
        </p:nvSpPr>
        <p:spPr>
          <a:xfrm>
            <a:off x="4531360" y="4816475"/>
            <a:ext cx="643890" cy="36830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wrap="none" rtlCol="0">
            <a:spAutoFit/>
          </a:bodyPr>
          <a:p>
            <a:r>
              <a:rPr lang="en-US"/>
              <a:t>Price</a:t>
            </a:r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2900045" y="4927600"/>
            <a:ext cx="419735" cy="146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3933190" y="4927600"/>
            <a:ext cx="419735" cy="146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 Example in Computer Vision</a:t>
            </a:r>
            <a:endParaRPr lang="en-US"/>
          </a:p>
        </p:txBody>
      </p:sp>
      <p:pic>
        <p:nvPicPr>
          <p:cNvPr id="14" name="Content Placeholder 13" descr="the-fighting-temeraire-tugged-to-her-last-berth-to-be-broken-up-1839.jpg!Larg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62370" y="2195830"/>
            <a:ext cx="4982845" cy="3707765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/>
        </p:nvSpPr>
        <p:spPr>
          <a:xfrm>
            <a:off x="838200" y="1825625"/>
            <a:ext cx="4547870" cy="43516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sz="2000">
                <a:sym typeface="+mn-ea"/>
              </a:rPr>
              <a:t>Is this a painting by the Dutch painter Rembrandt, or by the English painter Joseph Turner? </a:t>
            </a: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Just give us more examples!</a:t>
            </a:r>
            <a:endParaRPr lang="en-US"/>
          </a:p>
        </p:txBody>
      </p:sp>
      <p:pic>
        <p:nvPicPr>
          <p:cNvPr id="12" name="Content Placeholder 11" descr="christ-in-the-storm-1633.jpg!Lar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1625" y="2082800"/>
            <a:ext cx="1720850" cy="21297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Content Placeholder 12" descr="the-burning-of-the-houses-of-parliament-1.jpg!Larg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75855" y="4204970"/>
            <a:ext cx="2498725" cy="1852930"/>
          </a:xfrm>
          <a:prstGeom prst="rect">
            <a:avLst/>
          </a:prstGeom>
        </p:spPr>
      </p:pic>
      <p:pic>
        <p:nvPicPr>
          <p:cNvPr id="15" name="Picture 14" descr="wreckers-coast-of-northumberland.jpg!Lar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6020" y="2379980"/>
            <a:ext cx="2205990" cy="1662430"/>
          </a:xfrm>
          <a:prstGeom prst="rect">
            <a:avLst/>
          </a:prstGeom>
        </p:spPr>
      </p:pic>
      <p:pic>
        <p:nvPicPr>
          <p:cNvPr id="16" name="Picture 15" descr="diana-bathing-with-the-stories-of-actaeon-and-callisto-1634.jpg!Lar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2335" y="4328795"/>
            <a:ext cx="2302510" cy="1790700"/>
          </a:xfrm>
          <a:prstGeom prst="rect">
            <a:avLst/>
          </a:prstGeom>
        </p:spPr>
      </p:pic>
      <p:pic>
        <p:nvPicPr>
          <p:cNvPr id="17" name="Picture 16" descr="the-baptism-of-the-eunuch-1626.jpg!Lar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350" y="2090420"/>
            <a:ext cx="1591945" cy="2114550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1180465" y="1739265"/>
            <a:ext cx="4275455" cy="4695190"/>
          </a:xfrm>
          <a:prstGeom prst="rect">
            <a:avLst/>
          </a:prstGeom>
          <a:noFill/>
          <a:ln w="254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6003925" y="1739265"/>
            <a:ext cx="5338445" cy="469519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8216265" y="1505585"/>
            <a:ext cx="1083945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00BEE0"/>
                </a:solidFill>
              </a:rPr>
              <a:t>J. Turner</a:t>
            </a:r>
            <a:endParaRPr lang="en-US">
              <a:solidFill>
                <a:srgbClr val="00BEE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2661285" y="1505585"/>
            <a:ext cx="13131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00BEE0"/>
                </a:solidFill>
                <a:sym typeface="+mn-ea"/>
              </a:rPr>
              <a:t>Rembrandt</a:t>
            </a:r>
            <a:endParaRPr lang="en-US">
              <a:solidFill>
                <a:srgbClr val="00BEE0"/>
              </a:solidFill>
            </a:endParaRPr>
          </a:p>
        </p:txBody>
      </p:sp>
      <p:pic>
        <p:nvPicPr>
          <p:cNvPr id="27" name="Content Placeholder 7" descr="1280px-Turner,_The_Battle_of_Trafalga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600" y="2379980"/>
            <a:ext cx="2357755" cy="16624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 trained machine can tell the difference</a:t>
            </a:r>
            <a:endParaRPr lang="en-US"/>
          </a:p>
        </p:txBody>
      </p:sp>
      <p:pic>
        <p:nvPicPr>
          <p:cNvPr id="12" name="Content Placeholder 11" descr="christ-in-the-storm-1633.jpg!Larg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015" y="2164080"/>
            <a:ext cx="1213485" cy="150241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Content Placeholder 12" descr="the-burning-of-the-houses-of-parliament-1.jpg!Large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58655" y="5342255"/>
            <a:ext cx="1393190" cy="1033145"/>
          </a:xfrm>
          <a:prstGeom prst="rect">
            <a:avLst/>
          </a:prstGeom>
        </p:spPr>
      </p:pic>
      <p:pic>
        <p:nvPicPr>
          <p:cNvPr id="15" name="Picture 14" descr="wreckers-coast-of-northumberland.jpg!Lar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5165" y="4177030"/>
            <a:ext cx="1360170" cy="1024890"/>
          </a:xfrm>
          <a:prstGeom prst="rect">
            <a:avLst/>
          </a:prstGeom>
        </p:spPr>
      </p:pic>
      <p:pic>
        <p:nvPicPr>
          <p:cNvPr id="16" name="Picture 15" descr="diana-bathing-with-the-stories-of-actaeon-and-callisto-1634.jpg!Lar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7490" y="2150745"/>
            <a:ext cx="1285240" cy="999490"/>
          </a:xfrm>
          <a:prstGeom prst="rect">
            <a:avLst/>
          </a:prstGeom>
        </p:spPr>
      </p:pic>
      <p:pic>
        <p:nvPicPr>
          <p:cNvPr id="17" name="Picture 16" descr="the-baptism-of-the-eunuch-1626.jpg!Lar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9390" y="2157095"/>
            <a:ext cx="1113790" cy="1479550"/>
          </a:xfrm>
          <a:prstGeom prst="rect">
            <a:avLst/>
          </a:prstGeom>
        </p:spPr>
      </p:pic>
      <p:sp>
        <p:nvSpPr>
          <p:cNvPr id="18" name="Rectangles 17"/>
          <p:cNvSpPr/>
          <p:nvPr/>
        </p:nvSpPr>
        <p:spPr>
          <a:xfrm>
            <a:off x="7647305" y="1986280"/>
            <a:ext cx="4138295" cy="1785620"/>
          </a:xfrm>
          <a:prstGeom prst="rect">
            <a:avLst/>
          </a:prstGeom>
          <a:noFill/>
          <a:ln w="25400" cmpd="sng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7760335" y="4042410"/>
            <a:ext cx="3355975" cy="2499995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Text Box 23"/>
          <p:cNvSpPr txBox="1"/>
          <p:nvPr/>
        </p:nvSpPr>
        <p:spPr>
          <a:xfrm>
            <a:off x="8953500" y="3808730"/>
            <a:ext cx="1083945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l"/>
            <a:r>
              <a:rPr lang="en-US">
                <a:solidFill>
                  <a:srgbClr val="00BEE0"/>
                </a:solidFill>
              </a:rPr>
              <a:t>J. Turner</a:t>
            </a:r>
            <a:endParaRPr lang="en-US">
              <a:solidFill>
                <a:srgbClr val="00BEE0"/>
              </a:solidFill>
            </a:endParaRPr>
          </a:p>
        </p:txBody>
      </p:sp>
      <p:sp>
        <p:nvSpPr>
          <p:cNvPr id="25" name="Text Box 24"/>
          <p:cNvSpPr txBox="1"/>
          <p:nvPr/>
        </p:nvSpPr>
        <p:spPr>
          <a:xfrm>
            <a:off x="9089390" y="1769110"/>
            <a:ext cx="143065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p>
            <a:pPr algn="l"/>
            <a:r>
              <a:rPr lang="en-US">
                <a:solidFill>
                  <a:srgbClr val="00BEE0"/>
                </a:solidFill>
                <a:sym typeface="+mn-ea"/>
              </a:rPr>
              <a:t>Rembrandt</a:t>
            </a:r>
            <a:endParaRPr lang="en-US">
              <a:solidFill>
                <a:srgbClr val="00BEE0"/>
              </a:solidFill>
            </a:endParaRPr>
          </a:p>
        </p:txBody>
      </p:sp>
      <p:pic>
        <p:nvPicPr>
          <p:cNvPr id="27" name="Content Placeholder 7" descr="1280px-Turner,_The_Battle_of_Trafalga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9725" y="4177030"/>
            <a:ext cx="1412875" cy="996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Content Placeholder 13" descr="the-fighting-temeraire-tugged-to-her-last-berth-to-be-broken-up-1839.jpg!Large"/>
          <p:cNvPicPr>
            <a:picLocks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970915" y="2489200"/>
            <a:ext cx="3645535" cy="27127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5829935" y="3771900"/>
                <a:ext cx="60388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(∙)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9935" y="3771900"/>
                <a:ext cx="603885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ight Arrow 6"/>
          <p:cNvSpPr/>
          <p:nvPr/>
        </p:nvSpPr>
        <p:spPr>
          <a:xfrm>
            <a:off x="5400675" y="3883025"/>
            <a:ext cx="419735" cy="146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ight Arrow 4"/>
          <p:cNvSpPr/>
          <p:nvPr/>
        </p:nvSpPr>
        <p:spPr>
          <a:xfrm>
            <a:off x="6433820" y="3883025"/>
            <a:ext cx="419735" cy="146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9" name="Content Placeholder 13" descr="the-fighting-temeraire-tugged-to-her-last-berth-to-be-broken-up-1839.jpg!Lar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915" y="2489200"/>
            <a:ext cx="3645535" cy="2712720"/>
          </a:xfrm>
          <a:prstGeom prst="rect">
            <a:avLst/>
          </a:prstGeom>
        </p:spPr>
      </p:pic>
      <p:pic>
        <p:nvPicPr>
          <p:cNvPr id="10" name="Content Placeholder 13" descr="the-fighting-temeraire-tugged-to-her-last-berth-to-be-broken-up-1839.jpg!Lar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76235" y="5335905"/>
            <a:ext cx="1395730" cy="1039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484375 0.303148 " pathEditMode="relative" ptsTypes="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Computer Vision As a Form of AI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2187575" y="2446655"/>
            <a:ext cx="2616200" cy="64516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en-US"/>
              <a:t>Mr. Incredible teaching his son math homework</a:t>
            </a:r>
            <a:endParaRPr lang="en-US"/>
          </a:p>
        </p:txBody>
      </p:sp>
      <p:pic>
        <p:nvPicPr>
          <p:cNvPr id="6" name="Content Placeholder 5" descr="mr_incredible_math_homework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305675" y="1765935"/>
            <a:ext cx="3567430" cy="200723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5155565" y="2696210"/>
            <a:ext cx="1932305" cy="146685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8" name="Content Placeholder 4" descr="mr_incredible_math_homew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775" y="4157980"/>
            <a:ext cx="4007485" cy="2254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 Box 8"/>
          <p:cNvSpPr txBox="1"/>
          <p:nvPr/>
        </p:nvSpPr>
        <p:spPr>
          <a:xfrm>
            <a:off x="5595620" y="2244090"/>
            <a:ext cx="1052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</a:rPr>
              <a:t>CGI</a:t>
            </a:r>
            <a:endParaRPr lang="en-US">
              <a:ln w="12700" cmpd="sng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7781290" y="4827905"/>
            <a:ext cx="2616200" cy="119888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r>
              <a:rPr lang="en-US"/>
              <a:t>A middle-aged caucasian man holding a pencil talking to a boy, seems agitated</a:t>
            </a: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5425440" y="5212080"/>
            <a:ext cx="1932305" cy="146685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5668010" y="4566920"/>
            <a:ext cx="16376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n w="12700" cmpd="sng">
                  <a:solidFill>
                    <a:schemeClr val="accent1"/>
                  </a:solidFill>
                  <a:prstDash val="solid"/>
                </a:ln>
                <a:solidFill>
                  <a:schemeClr val="accent1"/>
                </a:solidFill>
              </a:rPr>
              <a:t>Computer Vision</a:t>
            </a:r>
            <a:endParaRPr lang="en-US">
              <a:ln w="12700" cmpd="sng">
                <a:solidFill>
                  <a:schemeClr val="accent1"/>
                </a:solidFill>
                <a:prstDash val="solid"/>
              </a:ln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Computer Vision</a:t>
            </a:r>
            <a:endParaRPr lang="en-US"/>
          </a:p>
        </p:txBody>
      </p:sp>
      <p:sp>
        <p:nvSpPr>
          <p:cNvPr id="3" name="Content Placeholder 2"/>
          <p:cNvSpPr/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p>
            <a:r>
              <a:rPr lang="en-US"/>
              <a:t>A form of artificial intelligence</a:t>
            </a:r>
            <a:endParaRPr lang="en-US"/>
          </a:p>
          <a:p>
            <a:r>
              <a:rPr lang="en-US"/>
              <a:t>Can be considered as an inverse problem of CGI</a:t>
            </a:r>
            <a:endParaRPr lang="en-US"/>
          </a:p>
          <a:p>
            <a:r>
              <a:rPr lang="en-US"/>
              <a:t>Deduce what is in an image</a:t>
            </a:r>
            <a:endParaRPr lang="en-US"/>
          </a:p>
          <a:p>
            <a:pPr lvl="1"/>
            <a:r>
              <a:rPr lang="en-US"/>
              <a:t>can be abstract concepts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Content Placeholder 5" descr="do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5820" y="328295"/>
            <a:ext cx="7960360" cy="5970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Object Classification - ResNet101</a:t>
            </a:r>
            <a:endParaRPr lang="en-US"/>
          </a:p>
        </p:txBody>
      </p:sp>
      <p:pic>
        <p:nvPicPr>
          <p:cNvPr id="4" name="Content Placeholder 3" descr="dog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1772285"/>
            <a:ext cx="5562600" cy="417195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/>
        </p:nvSpPr>
        <p:spPr>
          <a:xfrm>
            <a:off x="6583680" y="1772285"/>
            <a:ext cx="4465320" cy="4361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/>
              <a:t>Trained on over 1 million images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1710"/>
              <a:t>ImageNet dataset</a:t>
            </a:r>
            <a:endParaRPr lang="en-US" sz="1710"/>
          </a:p>
          <a:p>
            <a:pPr>
              <a:lnSpc>
                <a:spcPct val="110000"/>
              </a:lnSpc>
            </a:pPr>
            <a:r>
              <a:rPr lang="en-US" sz="2000"/>
              <a:t>Can identify 1000 types of objects</a:t>
            </a:r>
            <a:endParaRPr lang="en-US" sz="2000"/>
          </a:p>
        </p:txBody>
      </p:sp>
      <p:pic>
        <p:nvPicPr>
          <p:cNvPr id="6" name="Content Placeholder 5" descr="object_classifier_dog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84315" y="4307205"/>
            <a:ext cx="5004435" cy="1637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Object Detection - YOLOv3</a:t>
            </a:r>
            <a:endParaRPr lang="en-US"/>
          </a:p>
        </p:txBody>
      </p:sp>
      <p:pic>
        <p:nvPicPr>
          <p:cNvPr id="5" name="Content Placeholder 4" descr="dog_detected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77695"/>
            <a:ext cx="5880100" cy="4351655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/>
        </p:nvSpPr>
        <p:spPr>
          <a:xfrm>
            <a:off x="7124065" y="1782445"/>
            <a:ext cx="392493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000"/>
              <a:t>Trained on over 200 000 images</a:t>
            </a:r>
            <a:endParaRPr lang="en-US" sz="2000"/>
          </a:p>
          <a:p>
            <a:pPr marL="457200" lvl="2">
              <a:lnSpc>
                <a:spcPct val="110000"/>
              </a:lnSpc>
            </a:pPr>
            <a:r>
              <a:rPr lang="en-US" sz="1665">
                <a:sym typeface="+mn-ea"/>
              </a:rPr>
              <a:t>COCO dataset</a:t>
            </a:r>
            <a:endParaRPr lang="en-US" sz="1665"/>
          </a:p>
          <a:p>
            <a:pPr>
              <a:lnSpc>
                <a:spcPct val="110000"/>
              </a:lnSpc>
            </a:pPr>
            <a:r>
              <a:rPr lang="en-US" sz="2000"/>
              <a:t>Can locate 80 types of objects</a:t>
            </a:r>
            <a:endParaRPr lang="en-US" sz="2000"/>
          </a:p>
          <a:p>
            <a:pPr marL="0" indent="0">
              <a:lnSpc>
                <a:spcPct val="110000"/>
              </a:lnSpc>
              <a:buNone/>
            </a:pPr>
            <a:endParaRPr lang="en-US" sz="20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 - Part 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 marL="0" indent="0">
              <a:lnSpc>
                <a:spcPct val="110000"/>
              </a:lnSpc>
              <a:buNone/>
            </a:pPr>
            <a:r>
              <a:rPr lang="en-US" sz="2000" b="1"/>
              <a:t>AI Art</a:t>
            </a:r>
            <a:endParaRPr lang="en-US" sz="2000" b="1"/>
          </a:p>
          <a:p>
            <a:pPr>
              <a:lnSpc>
                <a:spcPct val="110000"/>
              </a:lnSpc>
            </a:pPr>
            <a:r>
              <a:rPr lang="en-US" sz="2000"/>
              <a:t>Problem Statement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Generative Adversarial Network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Regularization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Feature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Edge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Identity Loss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Model Architectures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Conclusions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References</a:t>
            </a:r>
            <a:endParaRPr lang="en-US" sz="2000"/>
          </a:p>
        </p:txBody>
      </p:sp>
      <p:pic>
        <p:nvPicPr>
          <p:cNvPr id="8" name="Content Placeholder 3" descr="iter_152000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8395" y="1838325"/>
            <a:ext cx="2790190" cy="1859280"/>
          </a:xfrm>
          <a:prstGeom prst="rect">
            <a:avLst/>
          </a:prstGeom>
        </p:spPr>
      </p:pic>
      <p:pic>
        <p:nvPicPr>
          <p:cNvPr id="11" name="Picture 10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925" y="1825625"/>
            <a:ext cx="2807970" cy="187198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8058785" y="2631440"/>
            <a:ext cx="306070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058785" y="4798060"/>
            <a:ext cx="306070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iter_165450_2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395" y="4061460"/>
            <a:ext cx="2832735" cy="1746250"/>
          </a:xfrm>
          <a:prstGeom prst="rect">
            <a:avLst/>
          </a:prstGeom>
        </p:spPr>
      </p:pic>
      <p:pic>
        <p:nvPicPr>
          <p:cNvPr id="15" name="Picture 14" descr="oak-tree-201882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925" y="4061460"/>
            <a:ext cx="2828290" cy="17437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About Me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  <a:p>
            <a:r>
              <a:rPr lang="en-US" sz="2000"/>
              <a:t>PhD in Electrical Engineering from UBC</a:t>
            </a:r>
            <a:endParaRPr lang="en-US" sz="2000"/>
          </a:p>
          <a:p>
            <a:r>
              <a:rPr lang="en-US" sz="2000"/>
              <a:t>Machine vision engineer in Koh Young Research Canada</a:t>
            </a:r>
            <a:endParaRPr lang="en-US" sz="2000"/>
          </a:p>
          <a:p>
            <a:pPr lvl="1"/>
            <a:r>
              <a:rPr lang="en-US" sz="1710"/>
              <a:t>automatic optical inspection</a:t>
            </a:r>
            <a:endParaRPr lang="en-US" sz="1710"/>
          </a:p>
        </p:txBody>
      </p:sp>
      <p:pic>
        <p:nvPicPr>
          <p:cNvPr id="8" name="Content Placeholder 7" descr="koh-young-full-3d-inspection-coverage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436610" y="3405505"/>
            <a:ext cx="3255010" cy="2761615"/>
          </a:xfrm>
          <a:prstGeom prst="rect">
            <a:avLst/>
          </a:prstGeom>
        </p:spPr>
      </p:pic>
      <p:pic>
        <p:nvPicPr>
          <p:cNvPr id="9" name="Content Placeholder 8" descr="manual_inspection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62660" y="3860800"/>
            <a:ext cx="2438400" cy="1371600"/>
          </a:xfrm>
          <a:prstGeom prst="rect">
            <a:avLst/>
          </a:prstGeom>
        </p:spPr>
      </p:pic>
      <p:pic>
        <p:nvPicPr>
          <p:cNvPr id="10" name="Picture 9" descr="zenith2_cropp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735" y="3199130"/>
            <a:ext cx="2681605" cy="3174365"/>
          </a:xfrm>
          <a:prstGeom prst="rect">
            <a:avLst/>
          </a:prstGeom>
        </p:spPr>
      </p:pic>
      <p:sp>
        <p:nvSpPr>
          <p:cNvPr id="11" name="Down Arrow 10"/>
          <p:cNvSpPr/>
          <p:nvPr/>
        </p:nvSpPr>
        <p:spPr>
          <a:xfrm rot="16200000">
            <a:off x="4329430" y="3770630"/>
            <a:ext cx="277495" cy="15519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Picture 24" descr="004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6270" y="2377440"/>
            <a:ext cx="1167130" cy="1167130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Problem Statement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5368544" y="3315271"/>
                <a:ext cx="1136015" cy="76835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en-US" sz="440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544" y="3315271"/>
                <a:ext cx="1136015" cy="768350"/>
              </a:xfrm>
              <a:prstGeom prst="rect">
                <a:avLst/>
              </a:prstGeom>
              <a:blipFill rotWithShape="1">
                <a:blip r:embed="rId2"/>
                <a:stretch>
                  <a:fillRect l="-22" t="-74" r="-3220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50210329368_02ece14382_c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83005" y="2224405"/>
            <a:ext cx="1632585" cy="10909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Picture 8" descr="autumn_beaut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5" y="2974975"/>
            <a:ext cx="1559560" cy="10401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Picture 9" descr="pasture-5861901_12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75" y="3647440"/>
            <a:ext cx="1541780" cy="102806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Picture 10" descr="truebsee-5337646_12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120" y="4413885"/>
            <a:ext cx="1542415" cy="10287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8" name="Picture 7" descr="animal-4563886_960_7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970" y="5036820"/>
            <a:ext cx="1345565" cy="89725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4" name="Rounded Rectangle 13"/>
          <p:cNvSpPr/>
          <p:nvPr/>
        </p:nvSpPr>
        <p:spPr>
          <a:xfrm>
            <a:off x="694055" y="2099945"/>
            <a:ext cx="4144010" cy="3973830"/>
          </a:xfrm>
          <a:prstGeom prst="round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1" name="Content Placeholder 20" descr="00210"/>
          <p:cNvPicPr>
            <a:picLocks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8335645" y="2726055"/>
            <a:ext cx="1105535" cy="1105535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pic>
        <p:nvPicPr>
          <p:cNvPr id="22" name="Picture 21" descr="002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215" y="3483610"/>
            <a:ext cx="1137920" cy="1137920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pic>
        <p:nvPicPr>
          <p:cNvPr id="23" name="Picture 22" descr="002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6270" y="4719320"/>
            <a:ext cx="1193165" cy="1193165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pic>
        <p:nvPicPr>
          <p:cNvPr id="24" name="Picture 23" descr="002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5645" y="4350385"/>
            <a:ext cx="1106170" cy="1106170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sp>
        <p:nvSpPr>
          <p:cNvPr id="26" name="Rounded Rectangle 25"/>
          <p:cNvSpPr/>
          <p:nvPr/>
        </p:nvSpPr>
        <p:spPr>
          <a:xfrm>
            <a:off x="6788785" y="2100580"/>
            <a:ext cx="4565015" cy="4018280"/>
          </a:xfrm>
          <a:prstGeom prst="roundRect">
            <a:avLst/>
          </a:prstGeom>
          <a:noFill/>
          <a:ln>
            <a:solidFill>
              <a:srgbClr val="DB15D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4015740" y="2443480"/>
                <a:ext cx="462280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𝑨</m:t>
                      </m:r>
                    </m:oMath>
                  </m:oMathPara>
                </a14:m>
                <a:endParaRPr lang="en-US" sz="4400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740" y="2443480"/>
                <a:ext cx="462280" cy="76835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5203825" y="4083685"/>
            <a:ext cx="1464945" cy="14605"/>
          </a:xfrm>
          <a:prstGeom prst="straightConnector1">
            <a:avLst/>
          </a:prstGeom>
          <a:ln w="76200" cmpd="sng">
            <a:solidFill>
              <a:schemeClr val="accent1">
                <a:shade val="5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5933440" y="5234305"/>
            <a:ext cx="2072005" cy="1322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2000"/>
              <a:t>Paintings created (and could have created) by Cezanne</a:t>
            </a:r>
            <a:endParaRPr lang="en-US" sz="2000"/>
          </a:p>
        </p:txBody>
      </p:sp>
      <p:sp>
        <p:nvSpPr>
          <p:cNvPr id="32" name="Text Box 31"/>
          <p:cNvSpPr txBox="1"/>
          <p:nvPr/>
        </p:nvSpPr>
        <p:spPr>
          <a:xfrm>
            <a:off x="3919855" y="5695950"/>
            <a:ext cx="918210" cy="3987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2000"/>
              <a:t>Photos</a:t>
            </a:r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4"/>
              <p:cNvSpPr>
                <a:spLocks noGrp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Find a model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/>
                  <a:t> that maps image from set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𝑨</m:t>
                    </m:r>
                  </m:oMath>
                </a14:m>
                <a:r>
                  <a:rPr lang="en-US" sz="2000"/>
                  <a:t> to set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3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7181215" y="2377440"/>
                <a:ext cx="462280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𝑩</m:t>
                      </m:r>
                    </m:oMath>
                  </m:oMathPara>
                </a14:m>
                <a:endParaRPr lang="en-US" sz="4400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215" y="2377440"/>
                <a:ext cx="462280" cy="768350"/>
              </a:xfrm>
              <a:prstGeom prst="rect">
                <a:avLst/>
              </a:prstGeom>
              <a:blipFill rotWithShape="1">
                <a:blip r:embed="rId14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/>
              <p:nvPr/>
            </p:nvSpPr>
            <p:spPr>
              <a:xfrm>
                <a:off x="8222615" y="772795"/>
                <a:ext cx="2359660" cy="368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b="1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>
                    <a:cs typeface="+mn-lt"/>
                  </a:rPr>
                  <a:t>is called Generator</a:t>
                </a:r>
                <a:endParaRPr lang="en-US">
                  <a:cs typeface="+mn-lt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15" y="772795"/>
                <a:ext cx="2359660" cy="368300"/>
              </a:xfrm>
              <a:prstGeom prst="rect">
                <a:avLst/>
              </a:prstGeom>
              <a:blipFill rotWithShape="1">
                <a:blip r:embed="rId15"/>
                <a:stretch>
                  <a:fillRect l="-215" t="-1379" r="-188" b="-12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1"/>
          <p:cNvSpPr txBox="1"/>
          <p:nvPr/>
        </p:nvSpPr>
        <p:spPr>
          <a:xfrm>
            <a:off x="8222615" y="1322705"/>
            <a:ext cx="344233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en-US">
                <a:cs typeface="+mn-lt"/>
              </a:rPr>
              <a:t>Paul Cezanne was a 19th century</a:t>
            </a:r>
            <a:endParaRPr lang="en-US">
              <a:cs typeface="+mn-lt"/>
            </a:endParaRPr>
          </a:p>
          <a:p>
            <a:pPr algn="l"/>
            <a:r>
              <a:rPr lang="en-US">
                <a:cs typeface="+mn-lt"/>
              </a:rPr>
              <a:t>post-impressionistic French painter</a:t>
            </a:r>
            <a:endParaRPr lang="en-US">
              <a:cs typeface="+mn-l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 Machine Learning Approach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Choose a neural network architecture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 </a:t>
                </a:r>
                <a:r>
                  <a:rPr lang="en-US" sz="2000"/>
                  <a:t> </a:t>
                </a:r>
                <a:endParaRPr lang="en-US" sz="2000"/>
              </a:p>
              <a:p>
                <a:r>
                  <a:rPr lang="en-US" sz="2000"/>
                  <a:t>Train with data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𝑨</m:t>
                    </m:r>
                  </m:oMath>
                </a14:m>
                <a:r>
                  <a:rPr lang="en-US" sz="2000"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1"/>
                <a:r>
                  <a:rPr lang="en-US" sz="2000">
                    <a:cs typeface="+mn-lt"/>
                    <a:sym typeface="+mn-ea"/>
                  </a:rPr>
                  <a:t>but how?</a:t>
                </a:r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s 7"/>
          <p:cNvSpPr/>
          <p:nvPr/>
        </p:nvSpPr>
        <p:spPr>
          <a:xfrm>
            <a:off x="3672205" y="3368040"/>
            <a:ext cx="222250" cy="25095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4305935" y="3750628"/>
            <a:ext cx="222250" cy="174434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940300" y="3997008"/>
            <a:ext cx="229235" cy="125158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5581650" y="4358640"/>
            <a:ext cx="1069975" cy="5283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369935" y="3368040"/>
            <a:ext cx="222250" cy="25095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7736205" y="3750628"/>
            <a:ext cx="222250" cy="174434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094855" y="3997325"/>
            <a:ext cx="229235" cy="125095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Content Placeholder 15" descr="autumn_beauty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925570"/>
            <a:ext cx="2117725" cy="141224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cxnSp>
        <p:nvCxnSpPr>
          <p:cNvPr id="17" name="Straight Arrow Connector 16"/>
          <p:cNvCxnSpPr>
            <a:stCxn id="8" idx="3"/>
            <a:endCxn id="10" idx="1"/>
          </p:cNvCxnSpPr>
          <p:nvPr/>
        </p:nvCxnSpPr>
        <p:spPr>
          <a:xfrm>
            <a:off x="3894455" y="4631055"/>
            <a:ext cx="411480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12" idx="1"/>
          </p:cNvCxnSpPr>
          <p:nvPr/>
        </p:nvCxnSpPr>
        <p:spPr>
          <a:xfrm flipV="1">
            <a:off x="5169535" y="4631055"/>
            <a:ext cx="412115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3"/>
            <a:endCxn id="15" idx="1"/>
          </p:cNvCxnSpPr>
          <p:nvPr/>
        </p:nvCxnSpPr>
        <p:spPr>
          <a:xfrm>
            <a:off x="6651625" y="4631055"/>
            <a:ext cx="44323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3"/>
            <a:endCxn id="14" idx="1"/>
          </p:cNvCxnSpPr>
          <p:nvPr/>
        </p:nvCxnSpPr>
        <p:spPr>
          <a:xfrm>
            <a:off x="7324090" y="4631055"/>
            <a:ext cx="412115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3"/>
            <a:endCxn id="13" idx="1"/>
          </p:cNvCxnSpPr>
          <p:nvPr/>
        </p:nvCxnSpPr>
        <p:spPr>
          <a:xfrm flipV="1">
            <a:off x="7958455" y="4631055"/>
            <a:ext cx="411480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11" idx="1"/>
          </p:cNvCxnSpPr>
          <p:nvPr/>
        </p:nvCxnSpPr>
        <p:spPr>
          <a:xfrm>
            <a:off x="4528185" y="4631690"/>
            <a:ext cx="41211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ket 23"/>
          <p:cNvSpPr/>
          <p:nvPr/>
        </p:nvSpPr>
        <p:spPr>
          <a:xfrm rot="16200000">
            <a:off x="6027420" y="3423285"/>
            <a:ext cx="150495" cy="5173345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 Box 24"/>
              <p:cNvSpPr txBox="1"/>
              <p:nvPr/>
            </p:nvSpPr>
            <p:spPr>
              <a:xfrm>
                <a:off x="5502275" y="6177280"/>
                <a:ext cx="155638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5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275" y="6177280"/>
                <a:ext cx="1556385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25" descr="iter_138000_21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211945" y="3916680"/>
            <a:ext cx="1938020" cy="1412240"/>
          </a:xfrm>
          <a:prstGeom prst="rect">
            <a:avLst/>
          </a:prstGeom>
          <a:ln w="57150" cmpd="sng">
            <a:solidFill>
              <a:srgbClr val="DB15D0"/>
            </a:solidFill>
            <a:prstDash val="solid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 Box 26"/>
              <p:cNvSpPr txBox="1"/>
              <p:nvPr/>
            </p:nvSpPr>
            <p:spPr>
              <a:xfrm>
                <a:off x="1768475" y="5509260"/>
                <a:ext cx="35179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7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75" y="5509260"/>
                <a:ext cx="35179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9746615" y="5509260"/>
                <a:ext cx="7283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615" y="5509260"/>
                <a:ext cx="72834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10087610" y="1530985"/>
                <a:ext cx="1062355" cy="9220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pPr algn="l"/>
                <a:r>
                  <a:rPr lang="en-US"/>
                  <a:t>Notation:</a:t>
                </a:r>
                <a:endParaRPr lang="en-US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∈ </m:t>
                      </m:r>
                      <m:r>
                        <a:rPr lang="en-US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𝑨</m:t>
                      </m:r>
                    </m:oMath>
                  </m:oMathPara>
                </a14:m>
                <a:endParaRPr lang="en-US" b="1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∈ </m:t>
                    </m:r>
                  </m:oMath>
                </a14:m>
                <a:r>
                  <a:rPr lang="en-US" b="1" i="1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endParaRPr lang="en-US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610" y="1530985"/>
                <a:ext cx="1062355" cy="922020"/>
              </a:xfrm>
              <a:prstGeom prst="rect">
                <a:avLst/>
              </a:prstGeom>
              <a:blipFill rotWithShape="1">
                <a:blip r:embed="rId7"/>
                <a:stretch>
                  <a:fillRect l="-478" t="-551" r="-418" b="-4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s 3"/>
          <p:cNvSpPr/>
          <p:nvPr/>
        </p:nvSpPr>
        <p:spPr>
          <a:xfrm>
            <a:off x="3503295" y="3121025"/>
            <a:ext cx="1932940" cy="2840990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6819265" y="3121025"/>
            <a:ext cx="1932940" cy="2840990"/>
          </a:xfrm>
          <a:prstGeom prst="rect">
            <a:avLst/>
          </a:prstGeom>
          <a:noFill/>
          <a:ln w="19050"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398520" y="2537460"/>
            <a:ext cx="2426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accent6"/>
                </a:solidFill>
              </a:rPr>
              <a:t>Extract features from photo</a:t>
            </a:r>
            <a:endParaRPr lang="en-US" sz="1600">
              <a:solidFill>
                <a:schemeClr val="accent6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765925" y="2538095"/>
            <a:ext cx="24263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>
                <a:solidFill>
                  <a:schemeClr val="accent6"/>
                </a:solidFill>
              </a:rPr>
              <a:t>Paint features with learnt style</a:t>
            </a:r>
            <a:endParaRPr lang="en-US" sz="1600">
              <a:solidFill>
                <a:schemeClr val="accent6"/>
              </a:solidFill>
            </a:endParaRPr>
          </a:p>
        </p:txBody>
      </p:sp>
      <p:sp>
        <p:nvSpPr>
          <p:cNvPr id="22" name="Text Box 21"/>
          <p:cNvSpPr txBox="1"/>
          <p:nvPr/>
        </p:nvSpPr>
        <p:spPr>
          <a:xfrm rot="1740000">
            <a:off x="4135755" y="5806440"/>
            <a:ext cx="2012315" cy="30670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sz="1400">
                <a:solidFill>
                  <a:schemeClr val="accent2"/>
                </a:solidFill>
              </a:rPr>
              <a:t>64 128x128 feature maps</a:t>
            </a:r>
            <a:endParaRPr lang="en-US" sz="1400">
              <a:solidFill>
                <a:schemeClr val="accent2"/>
              </a:solidFill>
            </a:endParaRPr>
          </a:p>
        </p:txBody>
      </p:sp>
      <p:sp>
        <p:nvSpPr>
          <p:cNvPr id="29" name="Text Box 28"/>
          <p:cNvSpPr txBox="1"/>
          <p:nvPr/>
        </p:nvSpPr>
        <p:spPr>
          <a:xfrm rot="1740000">
            <a:off x="3658235" y="6104255"/>
            <a:ext cx="1409065" cy="30670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sz="1400">
                <a:solidFill>
                  <a:schemeClr val="accent2"/>
                </a:solidFill>
              </a:rPr>
              <a:t>1 256x256 image</a:t>
            </a:r>
            <a:endParaRPr lang="en-US" sz="1400">
              <a:solidFill>
                <a:schemeClr val="accent2"/>
              </a:solidFill>
            </a:endParaRPr>
          </a:p>
        </p:txBody>
      </p:sp>
      <p:sp>
        <p:nvSpPr>
          <p:cNvPr id="30" name="Text Box 29"/>
          <p:cNvSpPr txBox="1"/>
          <p:nvPr/>
        </p:nvSpPr>
        <p:spPr>
          <a:xfrm rot="1740000">
            <a:off x="4887595" y="5454015"/>
            <a:ext cx="1922145" cy="30670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 sz="1400">
                <a:solidFill>
                  <a:schemeClr val="accent2"/>
                </a:solidFill>
              </a:rPr>
              <a:t>256 64x64 feature maps</a:t>
            </a:r>
            <a:endParaRPr lang="en-US" sz="140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56235"/>
                <a:ext cx="10515600" cy="1325563"/>
              </a:xfrm>
            </p:spPr>
            <p:txBody>
              <a:bodyPr/>
              <a:p>
                <a:r>
                  <a:rPr lang="en-US"/>
                  <a:t>How to train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/>
                  <a:t>? 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5623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>
                    <a:sym typeface="+mn-ea"/>
                  </a:rPr>
                  <a:t>Ideally, there should be a scalar-valued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:</a:t>
                </a:r>
                <a:endParaRPr lang="en-US" sz="2000"/>
              </a:p>
              <a:p>
                <a:pPr marL="0" indent="0">
                  <a:buNone/>
                </a:pP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𝐼</m:t>
                          </m:r>
                        </m:e>
                      </m:d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 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𝐼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∈</m:t>
                              </m:r>
                              <m:r>
                                <a:rPr lang="en-US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 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𝐼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∈</m:t>
                              </m:r>
                              <m:bar>
                                <m:barPr>
                                  <m:pos m:val="top"/>
                                  <m:ctrlPr>
                                    <a:rPr lang="en-US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0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eqArr>
                        </m:e>
                      </m:d>
                    </m:oMath>
                  </m:oMathPara>
                </a14:m>
                <a:endParaRPr lang="en-US" sz="2000" b="1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en-US" sz="2000">
                    <a:cs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d>
                      <m:dPr>
                        <m:begChr m:val="["/>
                        <m:endChr m:val=""/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d>
                          <m:dPr>
                            <m:begChr m:val="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>
                    <a:cs typeface="+mn-lt"/>
                  </a:rPr>
                  <a:t> is proportional to how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</m:oMath>
                </a14:m>
                <a:r>
                  <a:rPr lang="en-US" sz="2000">
                    <a:cs typeface="+mn-lt"/>
                  </a:rPr>
                  <a:t> is similar to the elements in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en-US" sz="2000">
                    <a:cs typeface="+mn-lt"/>
                  </a:rPr>
                  <a:t> according to some </a:t>
                </a:r>
                <a:r>
                  <a:rPr lang="en-US" sz="2000" u="sng">
                    <a:cs typeface="+mn-lt"/>
                  </a:rPr>
                  <a:t>metric</a:t>
                </a:r>
                <a:r>
                  <a:rPr lang="en-US" sz="2000">
                    <a:cs typeface="+mn-lt"/>
                  </a:rPr>
                  <a:t>.</a:t>
                </a:r>
                <a:endParaRPr lang="en-US" sz="2000">
                  <a:cs typeface="+mn-lt"/>
                </a:endParaRPr>
              </a:p>
              <a:p>
                <a:pPr marL="0" indent="0" algn="ctr">
                  <a:buNone/>
                </a:pP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sz="2000"/>
                  <a:t>Training objective: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lvl="1"/>
                <a:r>
                  <a:rPr lang="en-US" sz="2000">
                    <a:sym typeface="+mn-ea"/>
                  </a:rPr>
                  <a:t>Not a simple task to find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 ...</a:t>
                </a:r>
                <a:endParaRPr lang="en-US" sz="2000">
                  <a:sym typeface="+mn-ea"/>
                </a:endParaRPr>
              </a:p>
              <a:p>
                <a:pPr marL="0" indent="0">
                  <a:buNone/>
                </a:pP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sz="2000"/>
              </a:p>
              <a:p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35" y="365125"/>
            <a:ext cx="10515600" cy="1325563"/>
          </a:xfrm>
        </p:spPr>
        <p:txBody>
          <a:bodyPr/>
          <a:p>
            <a:r>
              <a:rPr lang="en-US"/>
              <a:t>GAN Basics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GAN = Generative Adversarial Nets</a:t>
                </a:r>
                <a:endParaRPr lang="en-US" sz="2000"/>
              </a:p>
              <a:p>
                <a:r>
                  <a:rPr lang="en-US" sz="2000"/>
                  <a:t>A Framework to find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 </a:t>
                </a:r>
                <a:r>
                  <a:rPr lang="en-US" sz="2000"/>
                  <a:t> </a:t>
                </a:r>
                <a:endParaRPr lang="en-US" sz="2000"/>
              </a:p>
              <a:p>
                <a:pPr marL="457200" lvl="2"/>
                <a:r>
                  <a:rPr lang="en-US"/>
                  <a:t>We will train both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3288665" y="3638550"/>
                <a:ext cx="850900" cy="80708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(∙)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65" y="3638550"/>
                <a:ext cx="850900" cy="807085"/>
              </a:xfrm>
              <a:prstGeom prst="roundRect">
                <a:avLst/>
              </a:prstGeom>
              <a:blipFill rotWithShape="1">
                <a:blip r:embed="rId2"/>
                <a:stretch>
                  <a:fillRect l="-746" t="-787" r="-746" b="-787"/>
                </a:stretch>
              </a:blip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8146415" y="3638550"/>
                <a:ext cx="850265" cy="8159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(∙)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415" y="3638550"/>
                <a:ext cx="850265" cy="815975"/>
              </a:xfrm>
              <a:prstGeom prst="roundRect">
                <a:avLst/>
              </a:prstGeom>
              <a:blipFill rotWithShape="1">
                <a:blip r:embed="rId3"/>
                <a:stretch>
                  <a:fillRect l="-747" t="-778" r="-747" b="-778"/>
                </a:stretch>
              </a:blip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4418330" y="2717165"/>
                <a:ext cx="33813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lvl="2" algn="l"/>
                <a:r>
                  <a:rPr lang="en-US">
                    <a:sym typeface="+mn-ea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>
                    <a:cs typeface="+mn-lt"/>
                    <a:sym typeface="+mn-ea"/>
                  </a:rPr>
                  <a:t>alternatingly</a:t>
                </a: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30" y="2717165"/>
                <a:ext cx="3381375" cy="6451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/>
              <p:nvPr/>
            </p:nvSpPr>
            <p:spPr>
              <a:xfrm>
                <a:off x="1772285" y="5096510"/>
                <a:ext cx="3883660" cy="92202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>
                    <a:sym typeface="+mn-ea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/>
                  <a:t>- improve ability in fooling discriminator</a:t>
                </a:r>
                <a:endParaRPr lang="en-US"/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285" y="5096510"/>
                <a:ext cx="3883660" cy="9220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8"/>
              <p:cNvSpPr txBox="1"/>
              <p:nvPr/>
            </p:nvSpPr>
            <p:spPr>
              <a:xfrm>
                <a:off x="6275070" y="5096510"/>
                <a:ext cx="4686935" cy="14763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en-US">
                    <a:sym typeface="+mn-ea"/>
                  </a:rPr>
                  <a:t>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:r>
                  <a:rPr lang="en-US">
                    <a:sym typeface="+mn-ea"/>
                  </a:rPr>
                  <a:t>or</a:t>
                </a:r>
                <a:endParaRPr lang="en-US">
                  <a:sym typeface="+mn-ea"/>
                </a:endParaRPr>
              </a:p>
              <a:p>
                <a:pPr algn="l"/>
                <a:r>
                  <a:rPr lang="en-US">
                    <a:sym typeface="+mn-ea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/>
                  <a:t>- improve ability in distinguishing </a:t>
                </a:r>
                <a:r>
                  <a:rPr lang="en-US" u="sng"/>
                  <a:t>fake paintings</a:t>
                </a:r>
                <a:endParaRPr lang="en-US" u="sng"/>
              </a:p>
            </p:txBody>
          </p:sp>
        </mc:Choice>
        <mc:Fallback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070" y="5096510"/>
                <a:ext cx="4686935" cy="14763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rved Down Arrow 9"/>
          <p:cNvSpPr/>
          <p:nvPr/>
        </p:nvSpPr>
        <p:spPr>
          <a:xfrm>
            <a:off x="4071620" y="3161030"/>
            <a:ext cx="4074795" cy="37338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 flipH="1" flipV="1">
            <a:off x="4062095" y="4467225"/>
            <a:ext cx="4074795" cy="363855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709920" y="3862705"/>
            <a:ext cx="798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Iterate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12"/>
              <p:cNvSpPr txBox="1"/>
              <p:nvPr/>
            </p:nvSpPr>
            <p:spPr>
              <a:xfrm>
                <a:off x="2600325" y="3862705"/>
                <a:ext cx="35052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325" y="3862705"/>
                <a:ext cx="350520" cy="36830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2950845" y="4029710"/>
            <a:ext cx="20129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17035" y="4020185"/>
            <a:ext cx="20129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15"/>
              <p:cNvSpPr txBox="1"/>
              <p:nvPr/>
            </p:nvSpPr>
            <p:spPr>
              <a:xfrm>
                <a:off x="4418330" y="3840480"/>
                <a:ext cx="65659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30" y="3840480"/>
                <a:ext cx="65659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Box 16"/>
              <p:cNvSpPr txBox="1"/>
              <p:nvPr/>
            </p:nvSpPr>
            <p:spPr>
              <a:xfrm>
                <a:off x="7298055" y="4056380"/>
                <a:ext cx="65659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55" y="4056380"/>
                <a:ext cx="65659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7907020" y="4142105"/>
            <a:ext cx="182245" cy="1079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7498715" y="3665855"/>
                <a:ext cx="35052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15" y="3665855"/>
                <a:ext cx="350520" cy="368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7856855" y="3846830"/>
            <a:ext cx="212725" cy="958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076690" y="4056380"/>
            <a:ext cx="20129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9340850" y="3876675"/>
                <a:ext cx="35052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50" y="3876675"/>
                <a:ext cx="350520" cy="368300"/>
              </a:xfrm>
              <a:prstGeom prst="rect">
                <a:avLst/>
              </a:prstGeom>
              <a:blipFill rotWithShape="1">
                <a:blip r:embed="rId10"/>
                <a:stretch>
                  <a:fillRect r="-5724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Box 22"/>
              <p:cNvSpPr txBox="1"/>
              <p:nvPr/>
            </p:nvSpPr>
            <p:spPr>
              <a:xfrm>
                <a:off x="7840345" y="1520825"/>
                <a:ext cx="2674620" cy="368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b="1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>
                    <a:cs typeface="+mn-lt"/>
                  </a:rPr>
                  <a:t>is called Discriminator</a:t>
                </a:r>
                <a:endParaRPr lang="en-US">
                  <a:cs typeface="+mn-lt"/>
                </a:endParaRPr>
              </a:p>
            </p:txBody>
          </p:sp>
        </mc:Choice>
        <mc:Fallback>
          <p:sp>
            <p:nvSpPr>
              <p:cNvPr id="23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345" y="1520825"/>
                <a:ext cx="2674620" cy="368300"/>
              </a:xfrm>
              <a:prstGeom prst="rect">
                <a:avLst/>
              </a:prstGeom>
              <a:blipFill rotWithShape="1">
                <a:blip r:embed="rId11"/>
                <a:stretch>
                  <a:fillRect l="-190" t="-1379" r="-166" b="-12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Benchmark Images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3098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pic>
        <p:nvPicPr>
          <p:cNvPr id="3" name="Content Placeholder 2" descr="castle-5693094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193155" y="1178560"/>
            <a:ext cx="3757930" cy="2503805"/>
          </a:xfrm>
          <a:prstGeom prst="rect">
            <a:avLst/>
          </a:prstGeom>
        </p:spPr>
      </p:pic>
      <p:pic>
        <p:nvPicPr>
          <p:cNvPr id="4" name="Content Placeholder 3" descr="english-cocker-spaniel-5937757_128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49475" y="2600960"/>
            <a:ext cx="3757295" cy="2506345"/>
          </a:xfrm>
          <a:prstGeom prst="rect">
            <a:avLst/>
          </a:prstGeom>
        </p:spPr>
      </p:pic>
      <p:pic>
        <p:nvPicPr>
          <p:cNvPr id="5" name="Picture 4" descr="oak-tree-2018822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90" y="4008755"/>
            <a:ext cx="3757295" cy="24485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Parameters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Parameters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Training dataset: 6287 photos, 525 paintings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Batch size: 1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20 epoches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Constant learning rate</a:t>
                </a:r>
                <a:endParaRPr lang="en-US" sz="2000"/>
              </a:p>
              <a:p>
                <a:r>
                  <a:rPr lang="en-US" sz="2000"/>
                  <a:t>Error functions</a:t>
                </a: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3098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10"/>
          </a:p>
        </p:txBody>
      </p:sp>
      <p:pic>
        <p:nvPicPr>
          <p:cNvPr id="4" name="dog_00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10"/>
          </a:p>
        </p:txBody>
      </p:sp>
      <p:pic>
        <p:nvPicPr>
          <p:cNvPr id="5" name="hill_castle00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Feature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u="sng"/>
                  <a:t>Intuition</a:t>
                </a:r>
                <a:r>
                  <a:rPr lang="en-US" sz="2000"/>
                  <a:t>: An apple in the photo must be recognizable as an apple in the painting too</a:t>
                </a:r>
                <a:endParaRPr lang="en-US" sz="2000"/>
              </a:p>
              <a:p>
                <a:r>
                  <a:rPr lang="en-US" sz="2000">
                    <a:sym typeface="+mn-ea"/>
                  </a:rPr>
                  <a:t>An object classifier</a:t>
                </a:r>
                <a:endParaRPr lang="en-US" sz="2000">
                  <a:sym typeface="+mn-ea"/>
                </a:endParaRPr>
              </a:p>
              <a:p>
                <a:r>
                  <a:rPr lang="en-US" sz="2000">
                    <a:sym typeface="+mn-ea"/>
                  </a:rPr>
                  <a:t>a deep learning model that tells us what objects are in an image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a vector-valued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∈ 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>
                  <a:buNone/>
                </a:pPr>
                <a:endParaRPr lang="en-US" sz="2000"/>
              </a:p>
              <a:p>
                <a:pPr marL="457200" lvl="1" indent="0">
                  <a:buNone/>
                </a:pPr>
                <a:r>
                  <a:rPr lang="en-US" sz="20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 is the probabily of a specific object is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</m:oMath>
                </a14:m>
                <a:endParaRPr lang="en-US" sz="2000"/>
              </a:p>
              <a:p>
                <a:r>
                  <a:rPr lang="en-US" sz="2000"/>
                  <a:t>Add a penality term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unc>
                        <m:funcPr>
                          <m:ctrlPr>
                            <a:rPr lang="en-US" sz="2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)))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+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  <a:p>
                <a:endParaRPr lang="en-US" sz="171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9784080" y="2602230"/>
            <a:ext cx="179070" cy="1796415"/>
            <a:chOff x="15408" y="4098"/>
            <a:chExt cx="282" cy="2829"/>
          </a:xfrm>
        </p:grpSpPr>
        <p:sp>
          <p:nvSpPr>
            <p:cNvPr id="3" name="Rectangles 2"/>
            <p:cNvSpPr/>
            <p:nvPr/>
          </p:nvSpPr>
          <p:spPr>
            <a:xfrm>
              <a:off x="15408" y="4098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15408" y="4664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15408" y="4381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5408" y="4947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5408" y="6645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408" y="5230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408" y="551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15408" y="579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15408" y="607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15408" y="636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629900" y="2602230"/>
            <a:ext cx="179070" cy="1796415"/>
            <a:chOff x="15408" y="4098"/>
            <a:chExt cx="282" cy="2829"/>
          </a:xfrm>
        </p:grpSpPr>
        <p:sp>
          <p:nvSpPr>
            <p:cNvPr id="16" name="Rectangles 15"/>
            <p:cNvSpPr/>
            <p:nvPr/>
          </p:nvSpPr>
          <p:spPr>
            <a:xfrm>
              <a:off x="15408" y="4098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408" y="4664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Rectangles 17"/>
            <p:cNvSpPr/>
            <p:nvPr/>
          </p:nvSpPr>
          <p:spPr>
            <a:xfrm>
              <a:off x="15408" y="4381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9" name="Rectangles 18"/>
            <p:cNvSpPr/>
            <p:nvPr/>
          </p:nvSpPr>
          <p:spPr>
            <a:xfrm>
              <a:off x="15408" y="4947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Rectangles 19"/>
            <p:cNvSpPr/>
            <p:nvPr/>
          </p:nvSpPr>
          <p:spPr>
            <a:xfrm>
              <a:off x="15408" y="6645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Rectangles 20"/>
            <p:cNvSpPr/>
            <p:nvPr/>
          </p:nvSpPr>
          <p:spPr>
            <a:xfrm>
              <a:off x="15408" y="5230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Rectangles 21"/>
            <p:cNvSpPr/>
            <p:nvPr/>
          </p:nvSpPr>
          <p:spPr>
            <a:xfrm>
              <a:off x="15408" y="551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Rectangles 22"/>
            <p:cNvSpPr/>
            <p:nvPr/>
          </p:nvSpPr>
          <p:spPr>
            <a:xfrm>
              <a:off x="15408" y="579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15408" y="607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15408" y="636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27" name="Straight Arrow Connector 26"/>
          <p:cNvCxnSpPr>
            <a:stCxn id="3" idx="3"/>
            <a:endCxn id="16" idx="1"/>
          </p:cNvCxnSpPr>
          <p:nvPr/>
        </p:nvCxnSpPr>
        <p:spPr>
          <a:xfrm>
            <a:off x="9963785" y="2692400"/>
            <a:ext cx="66611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9566275" y="2295525"/>
                <a:ext cx="461010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275" y="2295525"/>
                <a:ext cx="461010" cy="306705"/>
              </a:xfrm>
              <a:prstGeom prst="rect">
                <a:avLst/>
              </a:prstGeom>
              <a:blipFill rotWithShape="1">
                <a:blip r:embed="rId2"/>
                <a:stretch>
                  <a:fillRect r="-895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 Box 28"/>
              <p:cNvSpPr txBox="1"/>
              <p:nvPr/>
            </p:nvSpPr>
            <p:spPr>
              <a:xfrm>
                <a:off x="10314940" y="2282825"/>
                <a:ext cx="809625" cy="3327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9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940" y="2282825"/>
                <a:ext cx="809625" cy="3327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Parameters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Parameters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Training dataset: 6287 photos, 525 paintings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Batch size: 1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20 epoches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Constant learning rate</a:t>
                </a:r>
                <a:endParaRPr lang="en-US" sz="2000"/>
              </a:p>
              <a:p>
                <a:r>
                  <a:rPr lang="en-US" sz="2000"/>
                  <a:t>Error functions</a:t>
                </a: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 - Part 1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 marL="0" indent="0">
              <a:lnSpc>
                <a:spcPct val="110000"/>
              </a:lnSpc>
              <a:buNone/>
            </a:pPr>
            <a:r>
              <a:rPr lang="en-US" sz="2000" b="1">
                <a:sym typeface="+mn-ea"/>
              </a:rPr>
              <a:t>A Gentle Introduction to AI</a:t>
            </a:r>
            <a:endParaRPr lang="en-US" sz="2000" b="1"/>
          </a:p>
          <a:p>
            <a:pPr>
              <a:lnSpc>
                <a:spcPct val="110000"/>
              </a:lnSpc>
            </a:pPr>
            <a:r>
              <a:rPr lang="en-US" sz="2000"/>
              <a:t>What is AI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Powered by AI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Machine Learning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Computer Vision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Applications</a:t>
            </a:r>
            <a:endParaRPr lang="en-US" sz="2000"/>
          </a:p>
          <a:p>
            <a:pPr marL="0" indent="0">
              <a:lnSpc>
                <a:spcPct val="110000"/>
              </a:lnSpc>
              <a:buNone/>
            </a:pPr>
            <a:endParaRPr lang="en-US" sz="2000"/>
          </a:p>
        </p:txBody>
      </p:sp>
      <p:sp>
        <p:nvSpPr>
          <p:cNvPr id="6" name="Text Box 5"/>
          <p:cNvSpPr txBox="1"/>
          <p:nvPr/>
        </p:nvSpPr>
        <p:spPr>
          <a:xfrm flipH="1">
            <a:off x="5097780" y="2060575"/>
            <a:ext cx="1997075" cy="922020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/>
              <a:t>Mr. Incredible teaching his son math homework</a:t>
            </a:r>
            <a:endParaRPr lang="en-US"/>
          </a:p>
        </p:txBody>
      </p:sp>
      <p:pic>
        <p:nvPicPr>
          <p:cNvPr id="9" name="Content Placeholder 4" descr="mr_incredible_math_homewor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flipH="1">
            <a:off x="8391525" y="1506220"/>
            <a:ext cx="3096260" cy="1742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" name="Text Box 17"/>
          <p:cNvSpPr txBox="1"/>
          <p:nvPr/>
        </p:nvSpPr>
        <p:spPr>
          <a:xfrm flipH="1">
            <a:off x="9145905" y="4255135"/>
            <a:ext cx="2341880" cy="1198880"/>
          </a:xfrm>
          <a:prstGeom prst="rect">
            <a:avLst/>
          </a:prstGeom>
          <a:noFill/>
          <a:ln w="12700" cmpd="sng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p>
            <a:r>
              <a:rPr lang="en-US"/>
              <a:t>A middle-aged caucasian man holding a pencil talking to a boy, seems agitated</a:t>
            </a:r>
            <a:endParaRPr lang="en-US"/>
          </a:p>
        </p:txBody>
      </p:sp>
      <p:pic>
        <p:nvPicPr>
          <p:cNvPr id="23" name="Content Placeholder 4" descr="mr_incredible_math_homework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 flipH="1">
            <a:off x="4997450" y="3906520"/>
            <a:ext cx="3096895" cy="1742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Right Arrow 23"/>
          <p:cNvSpPr/>
          <p:nvPr/>
        </p:nvSpPr>
        <p:spPr>
          <a:xfrm>
            <a:off x="7551420" y="2385060"/>
            <a:ext cx="306070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ight Arrow 24"/>
          <p:cNvSpPr/>
          <p:nvPr/>
        </p:nvSpPr>
        <p:spPr>
          <a:xfrm>
            <a:off x="8467090" y="4718050"/>
            <a:ext cx="306070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pic>
        <p:nvPicPr>
          <p:cNvPr id="4" name="dog_01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pic>
        <p:nvPicPr>
          <p:cNvPr id="4" name="hill_castle_05_avgpool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Edge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Intuition: The outline in the photo should be similar to the outline in the painting</a:t>
                </a:r>
                <a:endParaRPr lang="en-US" sz="2000"/>
              </a:p>
              <a:p>
                <a:r>
                  <a:rPr lang="en-US" sz="2000">
                    <a:sym typeface="+mn-ea"/>
                  </a:rPr>
                  <a:t>An edge detector 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a deep learning model that tells us which pixel is an edge</a:t>
                </a:r>
                <a:endParaRPr lang="en-US" sz="2000">
                  <a:sym typeface="+mn-ea"/>
                </a:endParaRPr>
              </a:p>
              <a:p>
                <a:pPr lvl="1"/>
                <a:r>
                  <a:rPr lang="en-US" sz="2000">
                    <a:sym typeface="+mn-ea"/>
                  </a:rPr>
                  <a:t>a vector(matrix)-valued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ℎ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ℎ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∈ 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/>
              </a:p>
              <a:p>
                <a:pPr marL="457200" lvl="1" indent="0">
                  <a:buNone/>
                </a:pPr>
                <a:r>
                  <a:rPr lang="en-US" sz="20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/>
                  <a:t> is the probablity of pixel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000"/>
                  <a:t> </a:t>
                </a:r>
                <a:r>
                  <a:rPr lang="en-US" sz="2000"/>
                  <a:t>is an edge</a:t>
                </a:r>
                <a:endParaRPr lang="en-US" sz="2000"/>
              </a:p>
              <a:p>
                <a:r>
                  <a:rPr lang="en-US" sz="2000"/>
                  <a:t>Add a penality term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en-US" sz="2000">
                    <a:latin typeface="Cambria Math" panose="02040503050406030204" charset="0"/>
                    <a:cs typeface="Cambria Math" panose="0204050305040603020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/>
              </a:p>
              <a:p>
                <a:endParaRPr lang="en-US" sz="171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Identity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Intuition: If we input a painting to the generator, it should output the same painting</a:t>
                </a:r>
                <a:endParaRPr lang="en-US" sz="2000"/>
              </a:p>
              <a:p>
                <a:r>
                  <a:rPr lang="en-US" sz="2000"/>
                  <a:t>Mathematically,</a:t>
                </a:r>
                <a:endParaRPr lang="en-US" sz="200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sz="2000"/>
                  <a:t> </a:t>
                </a:r>
                <a:endParaRPr lang="en-US" sz="2000"/>
              </a:p>
              <a:p>
                <a:r>
                  <a:rPr lang="en-US" sz="2000"/>
                  <a:t>Add a penality term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en-US" sz="2000">
                    <a:latin typeface="Cambria Math" panose="02040503050406030204" charset="0"/>
                    <a:cs typeface="Cambria Math" panose="0204050305040603020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/>
              </a:p>
              <a:p>
                <a:endParaRPr lang="en-US" sz="171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Parameters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Parameters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Training dataset: 6287 photos, 525 paintings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Batch size: 1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20 epoches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Constant learning rate</a:t>
                </a:r>
                <a:endParaRPr lang="en-US" sz="2000"/>
              </a:p>
              <a:p>
                <a:r>
                  <a:rPr lang="en-US" sz="2000"/>
                  <a:t>Error functions</a:t>
                </a: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𝛽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𝛾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10"/>
          </a:p>
        </p:txBody>
      </p:sp>
      <p:pic>
        <p:nvPicPr>
          <p:cNvPr id="5" name="oak_rcf_053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pic>
        <p:nvPicPr>
          <p:cNvPr id="3" name="Content Placeholder 2" descr="susten-4343542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91715"/>
            <a:ext cx="3901440" cy="2599690"/>
          </a:xfrm>
          <a:prstGeom prst="rect">
            <a:avLst/>
          </a:prstGeom>
        </p:spPr>
      </p:pic>
      <p:pic>
        <p:nvPicPr>
          <p:cNvPr id="5" name="Picture 4" descr="iter_94000_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70" y="2291715"/>
            <a:ext cx="5878830" cy="39173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44820" y="1499235"/>
            <a:ext cx="2876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- iteration 94000 th</a:t>
            </a:r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iter_90000_1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74970" y="2291715"/>
            <a:ext cx="5878195" cy="3915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pic>
        <p:nvPicPr>
          <p:cNvPr id="3" name="Content Placeholder 2" descr="susten-4343542_128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91715"/>
            <a:ext cx="3901440" cy="25996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44820" y="1499235"/>
            <a:ext cx="4267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90000 th</a:t>
            </a:r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iter_138000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5605" y="2291715"/>
            <a:ext cx="5201920" cy="3791585"/>
          </a:xfrm>
          <a:prstGeom prst="rect">
            <a:avLst/>
          </a:prstGeom>
        </p:spPr>
      </p:pic>
      <p:pic>
        <p:nvPicPr>
          <p:cNvPr id="5" name="Picture 4" descr="autumn_beau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1715"/>
            <a:ext cx="3898265" cy="2599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138000 th</a:t>
            </a:r>
            <a:endParaRPr lang="en-US"/>
          </a:p>
        </p:txBody>
      </p:sp>
      <p:sp>
        <p:nvSpPr>
          <p:cNvPr id="8" name="Content Placeholder 7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castle-5693094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91080"/>
            <a:ext cx="3901440" cy="2599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162050 th</a:t>
            </a:r>
            <a:endParaRPr lang="en-US"/>
          </a:p>
        </p:txBody>
      </p:sp>
      <p:pic>
        <p:nvPicPr>
          <p:cNvPr id="4" name="Content Placeholder 3" descr="iter_162050_2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5605" y="2291715"/>
            <a:ext cx="5197475" cy="3462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 - Part 2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 marL="0" indent="0">
              <a:lnSpc>
                <a:spcPct val="110000"/>
              </a:lnSpc>
              <a:buNone/>
            </a:pPr>
            <a:r>
              <a:rPr lang="en-US" sz="2000" b="1"/>
              <a:t>AI Art</a:t>
            </a:r>
            <a:endParaRPr lang="en-US" sz="2000" b="1"/>
          </a:p>
          <a:p>
            <a:pPr>
              <a:lnSpc>
                <a:spcPct val="110000"/>
              </a:lnSpc>
            </a:pPr>
            <a:r>
              <a:rPr lang="en-US" sz="2000"/>
              <a:t>Problem Statement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GAN Basics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Regularization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Feature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Edge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Identity Loss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Summary</a:t>
            </a:r>
            <a:endParaRPr lang="en-US" sz="2000"/>
          </a:p>
        </p:txBody>
      </p:sp>
      <p:pic>
        <p:nvPicPr>
          <p:cNvPr id="8" name="Content Placeholder 3" descr="iter_152000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48395" y="1838325"/>
            <a:ext cx="2790190" cy="1859280"/>
          </a:xfrm>
          <a:prstGeom prst="rect">
            <a:avLst/>
          </a:prstGeom>
        </p:spPr>
      </p:pic>
      <p:pic>
        <p:nvPicPr>
          <p:cNvPr id="11" name="Picture 10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925" y="1825625"/>
            <a:ext cx="2807970" cy="187198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8058785" y="2631440"/>
            <a:ext cx="306070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8058785" y="4798060"/>
            <a:ext cx="306070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iter_165450_2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8395" y="4061460"/>
            <a:ext cx="2832735" cy="1746250"/>
          </a:xfrm>
          <a:prstGeom prst="rect">
            <a:avLst/>
          </a:prstGeom>
        </p:spPr>
      </p:pic>
      <p:pic>
        <p:nvPicPr>
          <p:cNvPr id="15" name="Picture 14" descr="oak-tree-201882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7925" y="4061460"/>
            <a:ext cx="2828290" cy="17437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iter_165450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0" y="2291080"/>
            <a:ext cx="5317490" cy="3463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165450 th</a:t>
            </a:r>
            <a:endParaRPr lang="en-US"/>
          </a:p>
        </p:txBody>
      </p:sp>
      <p:pic>
        <p:nvPicPr>
          <p:cNvPr id="6" name="Picture 5" descr="oak-tree-201882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1080"/>
            <a:ext cx="3901440" cy="25419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cat-5488070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74570"/>
            <a:ext cx="3900805" cy="2599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402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Feature loss (final layer)  - iteration 168000 th</a:t>
            </a:r>
            <a:endParaRPr lang="en-US"/>
          </a:p>
        </p:txBody>
      </p:sp>
      <p:pic>
        <p:nvPicPr>
          <p:cNvPr id="4" name="Content Placeholder 3" descr="iter_168000_2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3700" y="2274570"/>
            <a:ext cx="5222240" cy="347916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165250 th</a:t>
            </a:r>
            <a:endParaRPr lang="en-US"/>
          </a:p>
        </p:txBody>
      </p:sp>
      <p:pic>
        <p:nvPicPr>
          <p:cNvPr id="5" name="Picture 4" descr="iter_165250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3860" y="2277110"/>
            <a:ext cx="5232400" cy="2943225"/>
          </a:xfrm>
          <a:prstGeom prst="rect">
            <a:avLst/>
          </a:prstGeom>
        </p:spPr>
      </p:pic>
      <p:pic>
        <p:nvPicPr>
          <p:cNvPr id="6" name="Picture 5" descr="rustic-945421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7110"/>
            <a:ext cx="3900805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tree-5255288_128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2291080"/>
            <a:ext cx="3901440" cy="2584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163550 th</a:t>
            </a:r>
            <a:endParaRPr lang="en-US"/>
          </a:p>
          <a:p>
            <a:r>
              <a:rPr lang="en-US"/>
              <a:t>(Color enhanced)</a:t>
            </a:r>
            <a:endParaRPr lang="en-US"/>
          </a:p>
        </p:txBody>
      </p:sp>
      <p:pic>
        <p:nvPicPr>
          <p:cNvPr id="3" name="Content Placeholder 2" descr="iter_163550_25a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73700" y="2291080"/>
            <a:ext cx="5242560" cy="347345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>
                <a:sym typeface="+mn-ea"/>
              </a:rPr>
              <a:t>State of the Art GAN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ym typeface="+mn-ea"/>
                <a:hlinkClick r:id="rId1" action="ppaction://hlinkfile"/>
              </a:rPr>
              <a:t>https://www.youtube.com/watch?v=9QuDh3W3lOY&amp;t=5s</a:t>
            </a:r>
            <a:endParaRPr lang="en-US" sz="2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Summary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What is “Powered-by-AI”</a:t>
            </a:r>
            <a:endParaRPr lang="en-US" sz="2000"/>
          </a:p>
          <a:p>
            <a:r>
              <a:rPr lang="en-US" sz="2000"/>
              <a:t>An intuition about machine learning</a:t>
            </a:r>
            <a:endParaRPr lang="en-US" sz="2000"/>
          </a:p>
          <a:p>
            <a:r>
              <a:rPr lang="en-US" sz="2000"/>
              <a:t>Computer vision as a form of AI</a:t>
            </a:r>
            <a:endParaRPr lang="en-US" sz="2000"/>
          </a:p>
          <a:p>
            <a:r>
              <a:rPr lang="en-US" sz="2000"/>
              <a:t>Generative adversarial network basics</a:t>
            </a:r>
            <a:endParaRPr lang="en-US" sz="2000"/>
          </a:p>
          <a:p>
            <a:r>
              <a:rPr lang="en-US" sz="2000"/>
              <a:t>Application in arts</a:t>
            </a:r>
            <a:endParaRPr lang="en-US" sz="2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Contact Me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hlinkClick r:id="rId1" action="ppaction://hlinkfile"/>
              </a:rPr>
              <a:t>mandeleung@gmail.com</a:t>
            </a:r>
            <a:endParaRPr 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Rounded Rectangular Callout 6"/>
          <p:cNvSpPr/>
          <p:nvPr/>
        </p:nvSpPr>
        <p:spPr>
          <a:xfrm>
            <a:off x="1677035" y="818515"/>
            <a:ext cx="3084830" cy="1366520"/>
          </a:xfrm>
          <a:prstGeom prst="wedgeRoundRectCallout">
            <a:avLst>
              <a:gd name="adj1" fmla="val -62154"/>
              <a:gd name="adj2" fmla="val 41078"/>
              <a:gd name="adj3" fmla="val 16667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</a:rPr>
              <a:t>What is AI?</a:t>
            </a:r>
            <a:r>
              <a:rPr lang="en-US" sz="2400">
                <a:latin typeface="Tahoma" panose="020B0604030504040204" charset="0"/>
                <a:cs typeface="Tahoma" panose="020B0604030504040204" charset="0"/>
              </a:rPr>
              <a:t>?</a:t>
            </a:r>
            <a:endParaRPr lang="en-US" sz="2400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738495" y="2692400"/>
            <a:ext cx="5026660" cy="2820670"/>
          </a:xfrm>
          <a:prstGeom prst="wedgeRoundRectCallout">
            <a:avLst>
              <a:gd name="adj1" fmla="val 60215"/>
              <a:gd name="adj2" fmla="val 37458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l"/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Hmm... there are a lot of good answers out there ... </a:t>
            </a:r>
            <a:endParaRPr lang="en-US" sz="2400">
              <a:solidFill>
                <a:schemeClr val="tx1"/>
              </a:solidFill>
              <a:latin typeface="Tahoma" panose="020B0604030504040204" charset="0"/>
              <a:cs typeface="Tahoma" panose="020B0604030504040204" charset="0"/>
            </a:endParaRPr>
          </a:p>
          <a:p>
            <a:pPr algn="ctr"/>
            <a:endParaRPr lang="en-US" sz="2400">
              <a:solidFill>
                <a:schemeClr val="tx1"/>
              </a:solidFill>
              <a:latin typeface="Tahoma" panose="020B0604030504040204" charset="0"/>
              <a:cs typeface="Tahoma" panose="020B0604030504040204" charset="0"/>
            </a:endParaRPr>
          </a:p>
          <a:p>
            <a:pPr lvl="1" algn="l"/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Plus, it can be a bit of a philosophcial question...</a:t>
            </a:r>
            <a:endParaRPr lang="en-US" sz="2400">
              <a:solidFill>
                <a:schemeClr val="tx1"/>
              </a:solidFill>
              <a:latin typeface="Tahoma" panose="020B0604030504040204" charset="0"/>
              <a:cs typeface="Tahoma" panose="020B060403050404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Content Placeholder 10" descr="powered-by-ai-insuranalytics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75650" y="4366260"/>
            <a:ext cx="3578225" cy="187833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4" name="Picture 13" descr="powered-by-ai-revuze"/>
          <p:cNvPicPr>
            <a:picLocks noChangeAspect="1"/>
          </p:cNvPicPr>
          <p:nvPr/>
        </p:nvPicPr>
        <p:blipFill>
          <a:blip r:embed="rId2"/>
          <a:srcRect r="5646" b="-694"/>
          <a:stretch>
            <a:fillRect/>
          </a:stretch>
        </p:blipFill>
        <p:spPr>
          <a:xfrm>
            <a:off x="485140" y="2211070"/>
            <a:ext cx="3527425" cy="171323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5" name="Picture 14" descr="powered-by-ai-vetcyt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4215130"/>
            <a:ext cx="3488690" cy="225044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0" name="Content Placeholder 9" descr="powered-by-ai-ibm"/>
          <p:cNvPicPr>
            <a:picLocks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4237990" y="2031365"/>
            <a:ext cx="3876040" cy="207137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2" name="Picture 11" descr="powered-by-ai-lumiat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9455" y="2140585"/>
            <a:ext cx="3615055" cy="1853565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13" name="Picture 12" descr="powered-by-ai-oodl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045" y="4366260"/>
            <a:ext cx="4011930" cy="209931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sp>
        <p:nvSpPr>
          <p:cNvPr id="16" name="Text Box 15"/>
          <p:cNvSpPr txBox="1"/>
          <p:nvPr/>
        </p:nvSpPr>
        <p:spPr>
          <a:xfrm>
            <a:off x="9300210" y="2883535"/>
            <a:ext cx="1858010" cy="3683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>
                <a:latin typeface="Tahoma" panose="020B0604030504040204" charset="0"/>
                <a:cs typeface="Tahoma" panose="020B0604030504040204" charset="0"/>
              </a:rPr>
              <a:t>Health care</a:t>
            </a:r>
            <a:endParaRPr lang="en-US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9417050" y="5017770"/>
            <a:ext cx="1858010" cy="64516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>
                <a:latin typeface="Tahoma" panose="020B0604030504040204" charset="0"/>
                <a:cs typeface="Tahoma" panose="020B0604030504040204" charset="0"/>
              </a:rPr>
              <a:t>Insurance claim processing</a:t>
            </a:r>
            <a:endParaRPr lang="en-US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5120640" y="5156200"/>
            <a:ext cx="2228215" cy="368300"/>
          </a:xfrm>
          <a:prstGeom prst="rect">
            <a:avLst/>
          </a:prstGeom>
          <a:solidFill>
            <a:schemeClr val="bg1"/>
          </a:solidFill>
          <a:ln w="9525"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>
                <a:latin typeface="Tahoma" panose="020B0604030504040204" charset="0"/>
                <a:cs typeface="Tahoma" panose="020B0604030504040204" charset="0"/>
              </a:rPr>
              <a:t>Digital marketing</a:t>
            </a:r>
            <a:endParaRPr lang="en-US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20" name="Text Box 19"/>
          <p:cNvSpPr txBox="1"/>
          <p:nvPr/>
        </p:nvSpPr>
        <p:spPr>
          <a:xfrm>
            <a:off x="1079500" y="2883535"/>
            <a:ext cx="230441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>
                <a:latin typeface="Tahoma" panose="020B0604030504040204" charset="0"/>
                <a:cs typeface="Tahoma" panose="020B0604030504040204" charset="0"/>
              </a:rPr>
              <a:t>Customer experience</a:t>
            </a:r>
            <a:endParaRPr lang="en-US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21" name="Text Box 20"/>
          <p:cNvSpPr txBox="1"/>
          <p:nvPr/>
        </p:nvSpPr>
        <p:spPr>
          <a:xfrm>
            <a:off x="1117600" y="5121275"/>
            <a:ext cx="222821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>
                <a:latin typeface="Tahoma" panose="020B0604030504040204" charset="0"/>
                <a:cs typeface="Tahoma" panose="020B0604030504040204" charset="0"/>
              </a:rPr>
              <a:t>Medical imaging</a:t>
            </a:r>
            <a:endParaRPr lang="en-US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22" name="Text Box 21"/>
          <p:cNvSpPr txBox="1"/>
          <p:nvPr/>
        </p:nvSpPr>
        <p:spPr>
          <a:xfrm>
            <a:off x="5335270" y="2883535"/>
            <a:ext cx="179895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p>
            <a:pPr algn="ctr"/>
            <a:r>
              <a:rPr lang="en-US">
                <a:latin typeface="Tahoma" panose="020B0604030504040204" charset="0"/>
                <a:cs typeface="Tahoma" panose="020B0604030504040204" charset="0"/>
              </a:rPr>
              <a:t>Marketing</a:t>
            </a:r>
            <a:endParaRPr lang="en-US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3" name="Title 2"/>
          <p:cNvSpPr/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p>
            <a:r>
              <a:rPr lang="en-US" sz="4885"/>
              <a:t>There </a:t>
            </a:r>
            <a:r>
              <a:rPr lang="en-US"/>
              <a:t>seems to be a lot of buzz about AI these days ...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16" grpId="0" bldLvl="0" animBg="1"/>
      <p:bldP spid="18" grpId="0" bldLvl="0" animBg="1"/>
      <p:bldP spid="19" grpId="0" bldLvl="0" animBg="1"/>
      <p:bldP spid="21" grpId="0" bldLvl="0" animBg="1"/>
      <p:bldP spid="20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Rounded Rectangular Callout 6"/>
          <p:cNvSpPr/>
          <p:nvPr/>
        </p:nvSpPr>
        <p:spPr>
          <a:xfrm>
            <a:off x="1677035" y="818515"/>
            <a:ext cx="3084830" cy="1366520"/>
          </a:xfrm>
          <a:prstGeom prst="wedgeRoundRectCallout">
            <a:avLst>
              <a:gd name="adj1" fmla="val -62154"/>
              <a:gd name="adj2" fmla="val 41078"/>
              <a:gd name="adj3" fmla="val 16667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</a:rPr>
              <a:t>What is meant by “Powered by AI”?</a:t>
            </a:r>
            <a:r>
              <a:rPr lang="en-US" sz="2400">
                <a:latin typeface="Tahoma" panose="020B0604030504040204" charset="0"/>
                <a:cs typeface="Tahoma" panose="020B0604030504040204" charset="0"/>
              </a:rPr>
              <a:t>?</a:t>
            </a:r>
            <a:endParaRPr lang="en-US" sz="2400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993130" y="1870075"/>
            <a:ext cx="5025390" cy="1915795"/>
          </a:xfrm>
          <a:prstGeom prst="wedgeRoundRectCallout">
            <a:avLst>
              <a:gd name="adj1" fmla="val 60215"/>
              <a:gd name="adj2" fmla="val 37458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l"/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Mostly, </a:t>
            </a:r>
            <a:r>
              <a:rPr lang="en-US" sz="2400" i="1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nowadays</a:t>
            </a:r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, when something is </a:t>
            </a:r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“Powered by AI”</a:t>
            </a:r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, it is built with </a:t>
            </a:r>
            <a:r>
              <a:rPr lang="en-US" sz="2400" u="sng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machine learning</a:t>
            </a:r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 and </a:t>
            </a:r>
            <a:r>
              <a:rPr lang="en-US" sz="2400" u="sng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big data</a:t>
            </a:r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.</a:t>
            </a:r>
            <a:endParaRPr lang="en-US" sz="2400">
              <a:solidFill>
                <a:schemeClr val="tx1"/>
              </a:solidFill>
              <a:latin typeface="Tahoma" panose="020B0604030504040204" charset="0"/>
              <a:cs typeface="Tahoma" panose="020B0604030504040204" charset="0"/>
              <a:sym typeface="+mn-ea"/>
            </a:endParaRPr>
          </a:p>
        </p:txBody>
      </p:sp>
      <p:sp>
        <p:nvSpPr>
          <p:cNvPr id="2" name="Rounded Rectangular Callout 1"/>
          <p:cNvSpPr/>
          <p:nvPr/>
        </p:nvSpPr>
        <p:spPr>
          <a:xfrm>
            <a:off x="1677035" y="3785870"/>
            <a:ext cx="3084830" cy="1366520"/>
          </a:xfrm>
          <a:prstGeom prst="wedgeRoundRectCallout">
            <a:avLst>
              <a:gd name="adj1" fmla="val -62154"/>
              <a:gd name="adj2" fmla="val 41078"/>
              <a:gd name="adj3" fmla="val 16667"/>
            </a:avLst>
          </a:prstGeom>
          <a:noFill/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</a:rPr>
              <a:t>What is machine learning?</a:t>
            </a:r>
            <a:r>
              <a:rPr lang="en-US" sz="2400">
                <a:latin typeface="Tahoma" panose="020B0604030504040204" charset="0"/>
                <a:cs typeface="Tahoma" panose="020B0604030504040204" charset="0"/>
              </a:rPr>
              <a:t>?</a:t>
            </a:r>
            <a:endParaRPr lang="en-US" sz="2400">
              <a:latin typeface="Tahoma" panose="020B0604030504040204" charset="0"/>
              <a:cs typeface="Tahoma" panose="020B0604030504040204" charset="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993130" y="5003800"/>
            <a:ext cx="5025390" cy="1182370"/>
          </a:xfrm>
          <a:prstGeom prst="wedgeRoundRectCallout">
            <a:avLst>
              <a:gd name="adj1" fmla="val 60215"/>
              <a:gd name="adj2" fmla="val 37458"/>
              <a:gd name="adj3" fmla="val 16667"/>
            </a:avLst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lvl="1" algn="l"/>
            <a:r>
              <a:rPr lang="en-US" sz="2400">
                <a:solidFill>
                  <a:schemeClr val="tx1"/>
                </a:solidFill>
                <a:latin typeface="Tahoma" panose="020B0604030504040204" charset="0"/>
                <a:cs typeface="Tahoma" panose="020B0604030504040204" charset="0"/>
                <a:sym typeface="+mn-ea"/>
              </a:rPr>
              <a:t>A paradiagm for writing computer algorithm. </a:t>
            </a:r>
            <a:endParaRPr lang="en-US" sz="2400">
              <a:solidFill>
                <a:schemeClr val="tx1"/>
              </a:solidFill>
              <a:latin typeface="Tahoma" panose="020B0604030504040204" charset="0"/>
              <a:cs typeface="Tahoma" panose="020B06040305040402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6" grpId="0" bldLvl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 intuition  </a:t>
            </a:r>
            <a:endParaRPr lang="en-US"/>
          </a:p>
        </p:txBody>
      </p:sp>
      <p:sp>
        <p:nvSpPr>
          <p:cNvPr id="9" name="Text Box 8"/>
          <p:cNvSpPr txBox="1"/>
          <p:nvPr/>
        </p:nvSpPr>
        <p:spPr>
          <a:xfrm>
            <a:off x="1316990" y="1670050"/>
            <a:ext cx="324104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Say, we are going to buy some apple trees for their apples,</a:t>
            </a:r>
            <a:endParaRPr lang="en-US"/>
          </a:p>
          <a:p>
            <a:endParaRPr lang="en-US"/>
          </a:p>
          <a:p>
            <a:r>
              <a:rPr lang="en-US"/>
              <a:t>1 tree gives us 5 apples,</a:t>
            </a:r>
            <a:endParaRPr lang="en-US"/>
          </a:p>
          <a:p>
            <a:r>
              <a:rPr lang="en-US"/>
              <a:t>2 trees give us 12 apples,</a:t>
            </a:r>
            <a:endParaRPr lang="en-US"/>
          </a:p>
          <a:p>
            <a:r>
              <a:rPr lang="en-US"/>
              <a:t>5 trees give us 24 apples,</a:t>
            </a:r>
            <a:endParaRPr lang="en-US"/>
          </a:p>
          <a:p>
            <a:r>
              <a:rPr lang="en-US"/>
              <a:t>20 trees give us 102 apples.</a:t>
            </a:r>
            <a:endParaRPr lang="en-US"/>
          </a:p>
          <a:p>
            <a:endParaRPr lang="en-US"/>
          </a:p>
          <a:p>
            <a:r>
              <a:rPr lang="en-US"/>
              <a:t>How many apples would 10 trees give us?</a:t>
            </a:r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1316990" y="4766310"/>
            <a:ext cx="4752975" cy="1264920"/>
          </a:xfrm>
          <a:prstGeom prst="roundRect">
            <a:avLst/>
          </a:prstGeom>
          <a:noFill/>
          <a:ln w="50800">
            <a:gradFill>
              <a:gsLst>
                <a:gs pos="0">
                  <a:srgbClr val="02DEC2"/>
                </a:gs>
                <a:gs pos="100000">
                  <a:srgbClr val="00BEE0"/>
                </a:gs>
              </a:gsLst>
              <a:lin ang="5400000" scaled="1"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Text Box 10"/>
          <p:cNvSpPr txBox="1"/>
          <p:nvPr/>
        </p:nvSpPr>
        <p:spPr>
          <a:xfrm>
            <a:off x="1475359" y="4888801"/>
            <a:ext cx="44373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/>
              <a:t># of apples = 5 times # of trees + variation</a:t>
            </a:r>
            <a:endParaRPr lang="en-US"/>
          </a:p>
        </p:txBody>
      </p:sp>
      <p:sp>
        <p:nvSpPr>
          <p:cNvPr id="17" name="Text Box 16"/>
          <p:cNvSpPr txBox="1"/>
          <p:nvPr/>
        </p:nvSpPr>
        <p:spPr>
          <a:xfrm>
            <a:off x="4832350" y="1978660"/>
            <a:ext cx="174561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 b="1">
                <a:ln w="28575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latin typeface="Ink Free" panose="03080402000500000000" charset="0"/>
                <a:cs typeface="Ink Free" panose="03080402000500000000" charset="0"/>
              </a:rPr>
              <a:t>the data</a:t>
            </a:r>
            <a:endParaRPr lang="en-US" sz="3200" b="1">
              <a:ln w="28575" cmpd="sng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6226810" y="4088765"/>
            <a:ext cx="532955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 b="1">
                <a:ln w="28575" cmpd="sng">
                  <a:solidFill>
                    <a:srgbClr val="FFC000"/>
                  </a:solidFill>
                  <a:prstDash val="solid"/>
                </a:ln>
                <a:solidFill>
                  <a:srgbClr val="FFC000"/>
                </a:solidFill>
                <a:latin typeface="Ink Free" panose="03080402000500000000" charset="0"/>
                <a:cs typeface="Ink Free" panose="03080402000500000000" charset="0"/>
              </a:rPr>
              <a:t>the algorithm/function/model </a:t>
            </a:r>
            <a:endParaRPr lang="en-US" sz="3200" b="1">
              <a:ln w="28575" cmpd="sng">
                <a:solidFill>
                  <a:srgbClr val="FFC000"/>
                </a:solidFill>
                <a:prstDash val="solid"/>
              </a:ln>
              <a:solidFill>
                <a:srgbClr val="FFC000"/>
              </a:solidFill>
              <a:latin typeface="Ink Free" panose="03080402000500000000" charset="0"/>
              <a:cs typeface="Ink Free" panose="03080402000500000000" charset="0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5270500" y="4418330"/>
            <a:ext cx="878205" cy="254000"/>
          </a:xfrm>
          <a:custGeom>
            <a:avLst/>
            <a:gdLst>
              <a:gd name="connisteX0" fmla="*/ 0 w 878205"/>
              <a:gd name="connsiteY0" fmla="*/ 331470 h 331470"/>
              <a:gd name="connisteX1" fmla="*/ 68580 w 878205"/>
              <a:gd name="connsiteY1" fmla="*/ 292735 h 331470"/>
              <a:gd name="connisteX2" fmla="*/ 136525 w 878205"/>
              <a:gd name="connsiteY2" fmla="*/ 234315 h 331470"/>
              <a:gd name="connisteX3" fmla="*/ 205105 w 878205"/>
              <a:gd name="connsiteY3" fmla="*/ 185420 h 331470"/>
              <a:gd name="connisteX4" fmla="*/ 273050 w 878205"/>
              <a:gd name="connsiteY4" fmla="*/ 146050 h 331470"/>
              <a:gd name="connisteX5" fmla="*/ 351155 w 878205"/>
              <a:gd name="connsiteY5" fmla="*/ 107315 h 331470"/>
              <a:gd name="connisteX6" fmla="*/ 419735 w 878205"/>
              <a:gd name="connsiteY6" fmla="*/ 67945 h 331470"/>
              <a:gd name="connisteX7" fmla="*/ 497840 w 878205"/>
              <a:gd name="connsiteY7" fmla="*/ 48895 h 331470"/>
              <a:gd name="connisteX8" fmla="*/ 585470 w 878205"/>
              <a:gd name="connsiteY8" fmla="*/ 29210 h 331470"/>
              <a:gd name="connisteX9" fmla="*/ 654050 w 878205"/>
              <a:gd name="connsiteY9" fmla="*/ 19685 h 331470"/>
              <a:gd name="connisteX10" fmla="*/ 741680 w 878205"/>
              <a:gd name="connsiteY10" fmla="*/ 9525 h 331470"/>
              <a:gd name="connisteX11" fmla="*/ 810260 w 878205"/>
              <a:gd name="connsiteY11" fmla="*/ 9525 h 331470"/>
              <a:gd name="connisteX12" fmla="*/ 878205 w 878205"/>
              <a:gd name="connsiteY12" fmla="*/ 0 h 3314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878205" h="331470">
                <a:moveTo>
                  <a:pt x="0" y="331470"/>
                </a:moveTo>
                <a:cubicBezTo>
                  <a:pt x="12065" y="325120"/>
                  <a:pt x="41275" y="312420"/>
                  <a:pt x="68580" y="292735"/>
                </a:cubicBezTo>
                <a:cubicBezTo>
                  <a:pt x="95885" y="273050"/>
                  <a:pt x="109220" y="255905"/>
                  <a:pt x="136525" y="234315"/>
                </a:cubicBezTo>
                <a:cubicBezTo>
                  <a:pt x="163830" y="212725"/>
                  <a:pt x="177800" y="203200"/>
                  <a:pt x="205105" y="185420"/>
                </a:cubicBezTo>
                <a:cubicBezTo>
                  <a:pt x="232410" y="167640"/>
                  <a:pt x="243840" y="161925"/>
                  <a:pt x="273050" y="146050"/>
                </a:cubicBezTo>
                <a:cubicBezTo>
                  <a:pt x="302260" y="130175"/>
                  <a:pt x="321945" y="123190"/>
                  <a:pt x="351155" y="107315"/>
                </a:cubicBezTo>
                <a:cubicBezTo>
                  <a:pt x="380365" y="91440"/>
                  <a:pt x="390525" y="79375"/>
                  <a:pt x="419735" y="67945"/>
                </a:cubicBezTo>
                <a:cubicBezTo>
                  <a:pt x="448945" y="56515"/>
                  <a:pt x="464820" y="56515"/>
                  <a:pt x="497840" y="48895"/>
                </a:cubicBezTo>
                <a:cubicBezTo>
                  <a:pt x="530860" y="41275"/>
                  <a:pt x="554355" y="34925"/>
                  <a:pt x="585470" y="29210"/>
                </a:cubicBezTo>
                <a:cubicBezTo>
                  <a:pt x="616585" y="23495"/>
                  <a:pt x="622935" y="23495"/>
                  <a:pt x="654050" y="19685"/>
                </a:cubicBezTo>
                <a:cubicBezTo>
                  <a:pt x="685165" y="15875"/>
                  <a:pt x="710565" y="11430"/>
                  <a:pt x="741680" y="9525"/>
                </a:cubicBezTo>
                <a:cubicBezTo>
                  <a:pt x="772795" y="7620"/>
                  <a:pt x="782955" y="11430"/>
                  <a:pt x="810260" y="9525"/>
                </a:cubicBezTo>
                <a:cubicBezTo>
                  <a:pt x="837565" y="7620"/>
                  <a:pt x="866140" y="1905"/>
                  <a:pt x="878205" y="0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887730" y="2310765"/>
            <a:ext cx="3758565" cy="1603375"/>
          </a:xfrm>
          <a:custGeom>
            <a:avLst/>
            <a:gdLst>
              <a:gd name="connisteX0" fmla="*/ 0 w 3758776"/>
              <a:gd name="connsiteY0" fmla="*/ 860848 h 1603375"/>
              <a:gd name="connisteX1" fmla="*/ 9525 w 3758776"/>
              <a:gd name="connsiteY1" fmla="*/ 792268 h 1603375"/>
              <a:gd name="connisteX2" fmla="*/ 29210 w 3758776"/>
              <a:gd name="connsiteY2" fmla="*/ 724323 h 1603375"/>
              <a:gd name="connisteX3" fmla="*/ 58420 w 3758776"/>
              <a:gd name="connsiteY3" fmla="*/ 655743 h 1603375"/>
              <a:gd name="connisteX4" fmla="*/ 87630 w 3758776"/>
              <a:gd name="connsiteY4" fmla="*/ 587798 h 1603375"/>
              <a:gd name="connisteX5" fmla="*/ 126365 w 3758776"/>
              <a:gd name="connsiteY5" fmla="*/ 509693 h 1603375"/>
              <a:gd name="connisteX6" fmla="*/ 165735 w 3758776"/>
              <a:gd name="connsiteY6" fmla="*/ 431588 h 1603375"/>
              <a:gd name="connisteX7" fmla="*/ 214630 w 3758776"/>
              <a:gd name="connsiteY7" fmla="*/ 363008 h 1603375"/>
              <a:gd name="connisteX8" fmla="*/ 263525 w 3758776"/>
              <a:gd name="connsiteY8" fmla="*/ 294428 h 1603375"/>
              <a:gd name="connisteX9" fmla="*/ 331470 w 3758776"/>
              <a:gd name="connsiteY9" fmla="*/ 245533 h 1603375"/>
              <a:gd name="connisteX10" fmla="*/ 400050 w 3758776"/>
              <a:gd name="connsiteY10" fmla="*/ 206798 h 1603375"/>
              <a:gd name="connisteX11" fmla="*/ 467995 w 3758776"/>
              <a:gd name="connsiteY11" fmla="*/ 187113 h 1603375"/>
              <a:gd name="connisteX12" fmla="*/ 556260 w 3758776"/>
              <a:gd name="connsiteY12" fmla="*/ 157903 h 1603375"/>
              <a:gd name="connisteX13" fmla="*/ 634365 w 3758776"/>
              <a:gd name="connsiteY13" fmla="*/ 138218 h 1603375"/>
              <a:gd name="connisteX14" fmla="*/ 712470 w 3758776"/>
              <a:gd name="connsiteY14" fmla="*/ 119168 h 1603375"/>
              <a:gd name="connisteX15" fmla="*/ 780415 w 3758776"/>
              <a:gd name="connsiteY15" fmla="*/ 109008 h 1603375"/>
              <a:gd name="connisteX16" fmla="*/ 858520 w 3758776"/>
              <a:gd name="connsiteY16" fmla="*/ 99483 h 1603375"/>
              <a:gd name="connisteX17" fmla="*/ 927100 w 3758776"/>
              <a:gd name="connsiteY17" fmla="*/ 89958 h 1603375"/>
              <a:gd name="connisteX18" fmla="*/ 1014730 w 3758776"/>
              <a:gd name="connsiteY18" fmla="*/ 79798 h 1603375"/>
              <a:gd name="connisteX19" fmla="*/ 1083310 w 3758776"/>
              <a:gd name="connsiteY19" fmla="*/ 60113 h 1603375"/>
              <a:gd name="connisteX20" fmla="*/ 1151890 w 3758776"/>
              <a:gd name="connsiteY20" fmla="*/ 50588 h 1603375"/>
              <a:gd name="connisteX21" fmla="*/ 1219835 w 3758776"/>
              <a:gd name="connsiteY21" fmla="*/ 41063 h 1603375"/>
              <a:gd name="connisteX22" fmla="*/ 1297940 w 3758776"/>
              <a:gd name="connsiteY22" fmla="*/ 30903 h 1603375"/>
              <a:gd name="connisteX23" fmla="*/ 1385570 w 3758776"/>
              <a:gd name="connsiteY23" fmla="*/ 30903 h 1603375"/>
              <a:gd name="connisteX24" fmla="*/ 1454150 w 3758776"/>
              <a:gd name="connsiteY24" fmla="*/ 21378 h 1603375"/>
              <a:gd name="connisteX25" fmla="*/ 1561465 w 3758776"/>
              <a:gd name="connsiteY25" fmla="*/ 11853 h 1603375"/>
              <a:gd name="connisteX26" fmla="*/ 1630045 w 3758776"/>
              <a:gd name="connsiteY26" fmla="*/ 11853 h 1603375"/>
              <a:gd name="connisteX27" fmla="*/ 1697990 w 3758776"/>
              <a:gd name="connsiteY27" fmla="*/ 11853 h 1603375"/>
              <a:gd name="connisteX28" fmla="*/ 1766570 w 3758776"/>
              <a:gd name="connsiteY28" fmla="*/ 11853 h 1603375"/>
              <a:gd name="connisteX29" fmla="*/ 1844675 w 3758776"/>
              <a:gd name="connsiteY29" fmla="*/ 1693 h 1603375"/>
              <a:gd name="connisteX30" fmla="*/ 1913255 w 3758776"/>
              <a:gd name="connsiteY30" fmla="*/ 1693 h 1603375"/>
              <a:gd name="connisteX31" fmla="*/ 1991360 w 3758776"/>
              <a:gd name="connsiteY31" fmla="*/ 1693 h 1603375"/>
              <a:gd name="connisteX32" fmla="*/ 2068830 w 3758776"/>
              <a:gd name="connsiteY32" fmla="*/ 1693 h 1603375"/>
              <a:gd name="connisteX33" fmla="*/ 2146935 w 3758776"/>
              <a:gd name="connsiteY33" fmla="*/ 1693 h 1603375"/>
              <a:gd name="connisteX34" fmla="*/ 2225040 w 3758776"/>
              <a:gd name="connsiteY34" fmla="*/ 1693 h 1603375"/>
              <a:gd name="connisteX35" fmla="*/ 2293620 w 3758776"/>
              <a:gd name="connsiteY35" fmla="*/ 1693 h 1603375"/>
              <a:gd name="connisteX36" fmla="*/ 2381250 w 3758776"/>
              <a:gd name="connsiteY36" fmla="*/ 1693 h 1603375"/>
              <a:gd name="connisteX37" fmla="*/ 2459355 w 3758776"/>
              <a:gd name="connsiteY37" fmla="*/ 1693 h 1603375"/>
              <a:gd name="connisteX38" fmla="*/ 2537460 w 3758776"/>
              <a:gd name="connsiteY38" fmla="*/ 1693 h 1603375"/>
              <a:gd name="connisteX39" fmla="*/ 2615565 w 3758776"/>
              <a:gd name="connsiteY39" fmla="*/ 1693 h 1603375"/>
              <a:gd name="connisteX40" fmla="*/ 2693670 w 3758776"/>
              <a:gd name="connsiteY40" fmla="*/ 1693 h 1603375"/>
              <a:gd name="connisteX41" fmla="*/ 2762250 w 3758776"/>
              <a:gd name="connsiteY41" fmla="*/ 1693 h 1603375"/>
              <a:gd name="connisteX42" fmla="*/ 2840355 w 3758776"/>
              <a:gd name="connsiteY42" fmla="*/ 1693 h 1603375"/>
              <a:gd name="connisteX43" fmla="*/ 2918460 w 3758776"/>
              <a:gd name="connsiteY43" fmla="*/ 21378 h 1603375"/>
              <a:gd name="connisteX44" fmla="*/ 2986405 w 3758776"/>
              <a:gd name="connsiteY44" fmla="*/ 41063 h 1603375"/>
              <a:gd name="connisteX45" fmla="*/ 3054985 w 3758776"/>
              <a:gd name="connsiteY45" fmla="*/ 60113 h 1603375"/>
              <a:gd name="connisteX46" fmla="*/ 3123565 w 3758776"/>
              <a:gd name="connsiteY46" fmla="*/ 99483 h 1603375"/>
              <a:gd name="connisteX47" fmla="*/ 3201670 w 3758776"/>
              <a:gd name="connsiteY47" fmla="*/ 109008 h 1603375"/>
              <a:gd name="connisteX48" fmla="*/ 3279775 w 3758776"/>
              <a:gd name="connsiteY48" fmla="*/ 138218 h 1603375"/>
              <a:gd name="connisteX49" fmla="*/ 3357880 w 3758776"/>
              <a:gd name="connsiteY49" fmla="*/ 168063 h 1603375"/>
              <a:gd name="connisteX50" fmla="*/ 3425825 w 3758776"/>
              <a:gd name="connsiteY50" fmla="*/ 206798 h 1603375"/>
              <a:gd name="connisteX51" fmla="*/ 3494405 w 3758776"/>
              <a:gd name="connsiteY51" fmla="*/ 265218 h 1603375"/>
              <a:gd name="connisteX52" fmla="*/ 3562350 w 3758776"/>
              <a:gd name="connsiteY52" fmla="*/ 333798 h 1603375"/>
              <a:gd name="connisteX53" fmla="*/ 3640455 w 3758776"/>
              <a:gd name="connsiteY53" fmla="*/ 401743 h 1603375"/>
              <a:gd name="connisteX54" fmla="*/ 3679825 w 3758776"/>
              <a:gd name="connsiteY54" fmla="*/ 470323 h 1603375"/>
              <a:gd name="connisteX55" fmla="*/ 3699510 w 3758776"/>
              <a:gd name="connsiteY55" fmla="*/ 548428 h 1603375"/>
              <a:gd name="connisteX56" fmla="*/ 3718560 w 3758776"/>
              <a:gd name="connsiteY56" fmla="*/ 617008 h 1603375"/>
              <a:gd name="connisteX57" fmla="*/ 3738245 w 3758776"/>
              <a:gd name="connsiteY57" fmla="*/ 684953 h 1603375"/>
              <a:gd name="connisteX58" fmla="*/ 3748405 w 3758776"/>
              <a:gd name="connsiteY58" fmla="*/ 763058 h 1603375"/>
              <a:gd name="connisteX59" fmla="*/ 3748405 w 3758776"/>
              <a:gd name="connsiteY59" fmla="*/ 831638 h 1603375"/>
              <a:gd name="connisteX60" fmla="*/ 3757930 w 3758776"/>
              <a:gd name="connsiteY60" fmla="*/ 909743 h 1603375"/>
              <a:gd name="connisteX61" fmla="*/ 3757930 w 3758776"/>
              <a:gd name="connsiteY61" fmla="*/ 977688 h 1603375"/>
              <a:gd name="connisteX62" fmla="*/ 3757930 w 3758776"/>
              <a:gd name="connsiteY62" fmla="*/ 1055793 h 1603375"/>
              <a:gd name="connisteX63" fmla="*/ 3748405 w 3758776"/>
              <a:gd name="connsiteY63" fmla="*/ 1124373 h 1603375"/>
              <a:gd name="connisteX64" fmla="*/ 3709035 w 3758776"/>
              <a:gd name="connsiteY64" fmla="*/ 1202478 h 1603375"/>
              <a:gd name="connisteX65" fmla="*/ 3670300 w 3758776"/>
              <a:gd name="connsiteY65" fmla="*/ 1271058 h 1603375"/>
              <a:gd name="connisteX66" fmla="*/ 3601720 w 3758776"/>
              <a:gd name="connsiteY66" fmla="*/ 1339003 h 1603375"/>
              <a:gd name="connisteX67" fmla="*/ 3533140 w 3758776"/>
              <a:gd name="connsiteY67" fmla="*/ 1378373 h 1603375"/>
              <a:gd name="connisteX68" fmla="*/ 3455035 w 3758776"/>
              <a:gd name="connsiteY68" fmla="*/ 1417108 h 1603375"/>
              <a:gd name="connisteX69" fmla="*/ 3387090 w 3758776"/>
              <a:gd name="connsiteY69" fmla="*/ 1446318 h 1603375"/>
              <a:gd name="connisteX70" fmla="*/ 3289300 w 3758776"/>
              <a:gd name="connsiteY70" fmla="*/ 1466003 h 1603375"/>
              <a:gd name="connisteX71" fmla="*/ 3220720 w 3758776"/>
              <a:gd name="connsiteY71" fmla="*/ 1495213 h 1603375"/>
              <a:gd name="connisteX72" fmla="*/ 3152775 w 3758776"/>
              <a:gd name="connsiteY72" fmla="*/ 1514898 h 1603375"/>
              <a:gd name="connisteX73" fmla="*/ 3084195 w 3758776"/>
              <a:gd name="connsiteY73" fmla="*/ 1514898 h 1603375"/>
              <a:gd name="connisteX74" fmla="*/ 3016250 w 3758776"/>
              <a:gd name="connsiteY74" fmla="*/ 1524423 h 1603375"/>
              <a:gd name="connisteX75" fmla="*/ 2947670 w 3758776"/>
              <a:gd name="connsiteY75" fmla="*/ 1534583 h 1603375"/>
              <a:gd name="connisteX76" fmla="*/ 2879090 w 3758776"/>
              <a:gd name="connsiteY76" fmla="*/ 1534583 h 1603375"/>
              <a:gd name="connisteX77" fmla="*/ 2800985 w 3758776"/>
              <a:gd name="connsiteY77" fmla="*/ 1534583 h 1603375"/>
              <a:gd name="connisteX78" fmla="*/ 2722880 w 3758776"/>
              <a:gd name="connsiteY78" fmla="*/ 1544108 h 1603375"/>
              <a:gd name="connisteX79" fmla="*/ 2615565 w 3758776"/>
              <a:gd name="connsiteY79" fmla="*/ 1563793 h 1603375"/>
              <a:gd name="connisteX80" fmla="*/ 2547620 w 3758776"/>
              <a:gd name="connsiteY80" fmla="*/ 1573318 h 1603375"/>
              <a:gd name="connisteX81" fmla="*/ 2469515 w 3758776"/>
              <a:gd name="connsiteY81" fmla="*/ 1582843 h 1603375"/>
              <a:gd name="connisteX82" fmla="*/ 2381250 w 3758776"/>
              <a:gd name="connsiteY82" fmla="*/ 1582843 h 1603375"/>
              <a:gd name="connisteX83" fmla="*/ 2293620 w 3758776"/>
              <a:gd name="connsiteY83" fmla="*/ 1582843 h 1603375"/>
              <a:gd name="connisteX84" fmla="*/ 2225040 w 3758776"/>
              <a:gd name="connsiteY84" fmla="*/ 1582843 h 1603375"/>
              <a:gd name="connisteX85" fmla="*/ 2146935 w 3758776"/>
              <a:gd name="connsiteY85" fmla="*/ 1582843 h 1603375"/>
              <a:gd name="connisteX86" fmla="*/ 2059305 w 3758776"/>
              <a:gd name="connsiteY86" fmla="*/ 1582843 h 1603375"/>
              <a:gd name="connisteX87" fmla="*/ 1991360 w 3758776"/>
              <a:gd name="connsiteY87" fmla="*/ 1582843 h 1603375"/>
              <a:gd name="connisteX88" fmla="*/ 1883410 w 3758776"/>
              <a:gd name="connsiteY88" fmla="*/ 1593003 h 1603375"/>
              <a:gd name="connisteX89" fmla="*/ 1786255 w 3758776"/>
              <a:gd name="connsiteY89" fmla="*/ 1593003 h 1603375"/>
              <a:gd name="connisteX90" fmla="*/ 1668780 w 3758776"/>
              <a:gd name="connsiteY90" fmla="*/ 1593003 h 1603375"/>
              <a:gd name="connisteX91" fmla="*/ 1590675 w 3758776"/>
              <a:gd name="connsiteY91" fmla="*/ 1593003 h 1603375"/>
              <a:gd name="connisteX92" fmla="*/ 1503045 w 3758776"/>
              <a:gd name="connsiteY92" fmla="*/ 1593003 h 1603375"/>
              <a:gd name="connisteX93" fmla="*/ 1395730 w 3758776"/>
              <a:gd name="connsiteY93" fmla="*/ 1602528 h 1603375"/>
              <a:gd name="connisteX94" fmla="*/ 1317625 w 3758776"/>
              <a:gd name="connsiteY94" fmla="*/ 1602528 h 1603375"/>
              <a:gd name="connisteX95" fmla="*/ 1229360 w 3758776"/>
              <a:gd name="connsiteY95" fmla="*/ 1602528 h 1603375"/>
              <a:gd name="connisteX96" fmla="*/ 1161415 w 3758776"/>
              <a:gd name="connsiteY96" fmla="*/ 1602528 h 1603375"/>
              <a:gd name="connisteX97" fmla="*/ 1083310 w 3758776"/>
              <a:gd name="connsiteY97" fmla="*/ 1602528 h 1603375"/>
              <a:gd name="connisteX98" fmla="*/ 1014730 w 3758776"/>
              <a:gd name="connsiteY98" fmla="*/ 1602528 h 1603375"/>
              <a:gd name="connisteX99" fmla="*/ 917575 w 3758776"/>
              <a:gd name="connsiteY99" fmla="*/ 1602528 h 1603375"/>
              <a:gd name="connisteX100" fmla="*/ 829310 w 3758776"/>
              <a:gd name="connsiteY100" fmla="*/ 1602528 h 1603375"/>
              <a:gd name="connisteX101" fmla="*/ 741680 w 3758776"/>
              <a:gd name="connsiteY101" fmla="*/ 1602528 h 1603375"/>
              <a:gd name="connisteX102" fmla="*/ 643890 w 3758776"/>
              <a:gd name="connsiteY102" fmla="*/ 1602528 h 1603375"/>
              <a:gd name="connisteX103" fmla="*/ 565785 w 3758776"/>
              <a:gd name="connsiteY103" fmla="*/ 1602528 h 1603375"/>
              <a:gd name="connisteX104" fmla="*/ 478155 w 3758776"/>
              <a:gd name="connsiteY104" fmla="*/ 1593003 h 1603375"/>
              <a:gd name="connisteX105" fmla="*/ 400050 w 3758776"/>
              <a:gd name="connsiteY105" fmla="*/ 1582843 h 1603375"/>
              <a:gd name="connisteX106" fmla="*/ 321945 w 3758776"/>
              <a:gd name="connsiteY106" fmla="*/ 1573318 h 1603375"/>
              <a:gd name="connisteX107" fmla="*/ 253365 w 3758776"/>
              <a:gd name="connsiteY107" fmla="*/ 1544108 h 1603375"/>
              <a:gd name="connisteX108" fmla="*/ 185420 w 3758776"/>
              <a:gd name="connsiteY108" fmla="*/ 1475528 h 1603375"/>
              <a:gd name="connisteX109" fmla="*/ 165735 w 3758776"/>
              <a:gd name="connsiteY109" fmla="*/ 1407583 h 1603375"/>
              <a:gd name="connisteX110" fmla="*/ 146050 w 3758776"/>
              <a:gd name="connsiteY110" fmla="*/ 1339003 h 1603375"/>
              <a:gd name="connisteX111" fmla="*/ 126365 w 3758776"/>
              <a:gd name="connsiteY111" fmla="*/ 1271058 h 1603375"/>
              <a:gd name="connisteX112" fmla="*/ 126365 w 3758776"/>
              <a:gd name="connsiteY112" fmla="*/ 1192953 h 1603375"/>
              <a:gd name="connisteX113" fmla="*/ 107315 w 3758776"/>
              <a:gd name="connsiteY113" fmla="*/ 1124373 h 1603375"/>
              <a:gd name="connisteX114" fmla="*/ 78105 w 3758776"/>
              <a:gd name="connsiteY114" fmla="*/ 1055793 h 1603375"/>
              <a:gd name="connisteX115" fmla="*/ 67945 w 3758776"/>
              <a:gd name="connsiteY115" fmla="*/ 977688 h 1603375"/>
              <a:gd name="connisteX116" fmla="*/ 48260 w 3758776"/>
              <a:gd name="connsiteY116" fmla="*/ 909743 h 1603375"/>
              <a:gd name="connisteX117" fmla="*/ 19050 w 3758776"/>
              <a:gd name="connsiteY117" fmla="*/ 841163 h 160337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  <a:cxn ang="0">
                <a:pos x="connisteX31" y="connsiteY31"/>
              </a:cxn>
              <a:cxn ang="0">
                <a:pos x="connisteX32" y="connsiteY32"/>
              </a:cxn>
              <a:cxn ang="0">
                <a:pos x="connisteX33" y="connsiteY33"/>
              </a:cxn>
              <a:cxn ang="0">
                <a:pos x="connisteX34" y="connsiteY34"/>
              </a:cxn>
              <a:cxn ang="0">
                <a:pos x="connisteX35" y="connsiteY35"/>
              </a:cxn>
              <a:cxn ang="0">
                <a:pos x="connisteX36" y="connsiteY36"/>
              </a:cxn>
              <a:cxn ang="0">
                <a:pos x="connisteX37" y="connsiteY37"/>
              </a:cxn>
              <a:cxn ang="0">
                <a:pos x="connisteX38" y="connsiteY38"/>
              </a:cxn>
              <a:cxn ang="0">
                <a:pos x="connisteX39" y="connsiteY39"/>
              </a:cxn>
              <a:cxn ang="0">
                <a:pos x="connisteX40" y="connsiteY40"/>
              </a:cxn>
              <a:cxn ang="0">
                <a:pos x="connisteX41" y="connsiteY41"/>
              </a:cxn>
              <a:cxn ang="0">
                <a:pos x="connisteX42" y="connsiteY42"/>
              </a:cxn>
              <a:cxn ang="0">
                <a:pos x="connisteX43" y="connsiteY43"/>
              </a:cxn>
              <a:cxn ang="0">
                <a:pos x="connisteX44" y="connsiteY44"/>
              </a:cxn>
              <a:cxn ang="0">
                <a:pos x="connisteX45" y="connsiteY45"/>
              </a:cxn>
              <a:cxn ang="0">
                <a:pos x="connisteX46" y="connsiteY46"/>
              </a:cxn>
              <a:cxn ang="0">
                <a:pos x="connisteX47" y="connsiteY47"/>
              </a:cxn>
              <a:cxn ang="0">
                <a:pos x="connisteX48" y="connsiteY48"/>
              </a:cxn>
              <a:cxn ang="0">
                <a:pos x="connisteX49" y="connsiteY49"/>
              </a:cxn>
              <a:cxn ang="0">
                <a:pos x="connisteX50" y="connsiteY50"/>
              </a:cxn>
              <a:cxn ang="0">
                <a:pos x="connisteX51" y="connsiteY51"/>
              </a:cxn>
              <a:cxn ang="0">
                <a:pos x="connisteX52" y="connsiteY52"/>
              </a:cxn>
              <a:cxn ang="0">
                <a:pos x="connisteX53" y="connsiteY53"/>
              </a:cxn>
              <a:cxn ang="0">
                <a:pos x="connisteX54" y="connsiteY54"/>
              </a:cxn>
              <a:cxn ang="0">
                <a:pos x="connisteX55" y="connsiteY55"/>
              </a:cxn>
              <a:cxn ang="0">
                <a:pos x="connisteX56" y="connsiteY56"/>
              </a:cxn>
              <a:cxn ang="0">
                <a:pos x="connisteX57" y="connsiteY57"/>
              </a:cxn>
              <a:cxn ang="0">
                <a:pos x="connisteX58" y="connsiteY58"/>
              </a:cxn>
              <a:cxn ang="0">
                <a:pos x="connisteX59" y="connsiteY59"/>
              </a:cxn>
              <a:cxn ang="0">
                <a:pos x="connisteX60" y="connsiteY60"/>
              </a:cxn>
              <a:cxn ang="0">
                <a:pos x="connisteX61" y="connsiteY61"/>
              </a:cxn>
              <a:cxn ang="0">
                <a:pos x="connisteX62" y="connsiteY62"/>
              </a:cxn>
              <a:cxn ang="0">
                <a:pos x="connisteX63" y="connsiteY63"/>
              </a:cxn>
              <a:cxn ang="0">
                <a:pos x="connisteX64" y="connsiteY64"/>
              </a:cxn>
              <a:cxn ang="0">
                <a:pos x="connisteX65" y="connsiteY65"/>
              </a:cxn>
              <a:cxn ang="0">
                <a:pos x="connisteX66" y="connsiteY66"/>
              </a:cxn>
              <a:cxn ang="0">
                <a:pos x="connisteX67" y="connsiteY67"/>
              </a:cxn>
              <a:cxn ang="0">
                <a:pos x="connisteX68" y="connsiteY68"/>
              </a:cxn>
              <a:cxn ang="0">
                <a:pos x="connisteX69" y="connsiteY69"/>
              </a:cxn>
              <a:cxn ang="0">
                <a:pos x="connisteX70" y="connsiteY70"/>
              </a:cxn>
              <a:cxn ang="0">
                <a:pos x="connisteX71" y="connsiteY71"/>
              </a:cxn>
              <a:cxn ang="0">
                <a:pos x="connisteX72" y="connsiteY72"/>
              </a:cxn>
              <a:cxn ang="0">
                <a:pos x="connisteX73" y="connsiteY73"/>
              </a:cxn>
              <a:cxn ang="0">
                <a:pos x="connisteX74" y="connsiteY74"/>
              </a:cxn>
              <a:cxn ang="0">
                <a:pos x="connisteX75" y="connsiteY75"/>
              </a:cxn>
              <a:cxn ang="0">
                <a:pos x="connisteX76" y="connsiteY76"/>
              </a:cxn>
              <a:cxn ang="0">
                <a:pos x="connisteX77" y="connsiteY77"/>
              </a:cxn>
              <a:cxn ang="0">
                <a:pos x="connisteX78" y="connsiteY78"/>
              </a:cxn>
              <a:cxn ang="0">
                <a:pos x="connisteX79" y="connsiteY79"/>
              </a:cxn>
              <a:cxn ang="0">
                <a:pos x="connisteX80" y="connsiteY80"/>
              </a:cxn>
              <a:cxn ang="0">
                <a:pos x="connisteX81" y="connsiteY81"/>
              </a:cxn>
              <a:cxn ang="0">
                <a:pos x="connisteX82" y="connsiteY82"/>
              </a:cxn>
              <a:cxn ang="0">
                <a:pos x="connisteX83" y="connsiteY83"/>
              </a:cxn>
              <a:cxn ang="0">
                <a:pos x="connisteX84" y="connsiteY84"/>
              </a:cxn>
              <a:cxn ang="0">
                <a:pos x="connisteX85" y="connsiteY85"/>
              </a:cxn>
              <a:cxn ang="0">
                <a:pos x="connisteX86" y="connsiteY86"/>
              </a:cxn>
              <a:cxn ang="0">
                <a:pos x="connisteX87" y="connsiteY87"/>
              </a:cxn>
              <a:cxn ang="0">
                <a:pos x="connisteX88" y="connsiteY88"/>
              </a:cxn>
              <a:cxn ang="0">
                <a:pos x="connisteX89" y="connsiteY89"/>
              </a:cxn>
              <a:cxn ang="0">
                <a:pos x="connisteX90" y="connsiteY90"/>
              </a:cxn>
              <a:cxn ang="0">
                <a:pos x="connisteX91" y="connsiteY91"/>
              </a:cxn>
              <a:cxn ang="0">
                <a:pos x="connisteX92" y="connsiteY92"/>
              </a:cxn>
              <a:cxn ang="0">
                <a:pos x="connisteX93" y="connsiteY93"/>
              </a:cxn>
              <a:cxn ang="0">
                <a:pos x="connisteX94" y="connsiteY94"/>
              </a:cxn>
              <a:cxn ang="0">
                <a:pos x="connisteX95" y="connsiteY95"/>
              </a:cxn>
              <a:cxn ang="0">
                <a:pos x="connisteX96" y="connsiteY96"/>
              </a:cxn>
              <a:cxn ang="0">
                <a:pos x="connisteX97" y="connsiteY97"/>
              </a:cxn>
              <a:cxn ang="0">
                <a:pos x="connisteX98" y="connsiteY98"/>
              </a:cxn>
              <a:cxn ang="0">
                <a:pos x="connisteX99" y="connsiteY99"/>
              </a:cxn>
              <a:cxn ang="0">
                <a:pos x="connisteX100" y="connsiteY100"/>
              </a:cxn>
              <a:cxn ang="0">
                <a:pos x="connisteX101" y="connsiteY101"/>
              </a:cxn>
              <a:cxn ang="0">
                <a:pos x="connisteX102" y="connsiteY102"/>
              </a:cxn>
              <a:cxn ang="0">
                <a:pos x="connisteX103" y="connsiteY103"/>
              </a:cxn>
              <a:cxn ang="0">
                <a:pos x="connisteX104" y="connsiteY104"/>
              </a:cxn>
              <a:cxn ang="0">
                <a:pos x="connisteX105" y="connsiteY105"/>
              </a:cxn>
              <a:cxn ang="0">
                <a:pos x="connisteX106" y="connsiteY106"/>
              </a:cxn>
              <a:cxn ang="0">
                <a:pos x="connisteX107" y="connsiteY107"/>
              </a:cxn>
              <a:cxn ang="0">
                <a:pos x="connisteX108" y="connsiteY108"/>
              </a:cxn>
              <a:cxn ang="0">
                <a:pos x="connisteX109" y="connsiteY109"/>
              </a:cxn>
              <a:cxn ang="0">
                <a:pos x="connisteX110" y="connsiteY110"/>
              </a:cxn>
              <a:cxn ang="0">
                <a:pos x="connisteX111" y="connsiteY111"/>
              </a:cxn>
              <a:cxn ang="0">
                <a:pos x="connisteX112" y="connsiteY112"/>
              </a:cxn>
              <a:cxn ang="0">
                <a:pos x="connisteX113" y="connsiteY113"/>
              </a:cxn>
              <a:cxn ang="0">
                <a:pos x="connisteX114" y="connsiteY114"/>
              </a:cxn>
              <a:cxn ang="0">
                <a:pos x="connisteX115" y="connsiteY115"/>
              </a:cxn>
              <a:cxn ang="0">
                <a:pos x="connisteX116" y="connsiteY116"/>
              </a:cxn>
              <a:cxn ang="0">
                <a:pos x="connisteX117" y="connsiteY117"/>
              </a:cxn>
            </a:cxnLst>
            <a:rect l="l" t="t" r="r" b="b"/>
            <a:pathLst>
              <a:path w="3758777" h="1603375">
                <a:moveTo>
                  <a:pt x="0" y="860848"/>
                </a:moveTo>
                <a:cubicBezTo>
                  <a:pt x="1270" y="848783"/>
                  <a:pt x="3810" y="819573"/>
                  <a:pt x="9525" y="792268"/>
                </a:cubicBezTo>
                <a:cubicBezTo>
                  <a:pt x="15240" y="764963"/>
                  <a:pt x="19685" y="751628"/>
                  <a:pt x="29210" y="724323"/>
                </a:cubicBezTo>
                <a:cubicBezTo>
                  <a:pt x="38735" y="697018"/>
                  <a:pt x="46990" y="683048"/>
                  <a:pt x="58420" y="655743"/>
                </a:cubicBezTo>
                <a:cubicBezTo>
                  <a:pt x="69850" y="628438"/>
                  <a:pt x="74295" y="617008"/>
                  <a:pt x="87630" y="587798"/>
                </a:cubicBezTo>
                <a:cubicBezTo>
                  <a:pt x="100965" y="558588"/>
                  <a:pt x="110490" y="540808"/>
                  <a:pt x="126365" y="509693"/>
                </a:cubicBezTo>
                <a:cubicBezTo>
                  <a:pt x="142240" y="478578"/>
                  <a:pt x="147955" y="460798"/>
                  <a:pt x="165735" y="431588"/>
                </a:cubicBezTo>
                <a:cubicBezTo>
                  <a:pt x="183515" y="402378"/>
                  <a:pt x="194945" y="390313"/>
                  <a:pt x="214630" y="363008"/>
                </a:cubicBezTo>
                <a:cubicBezTo>
                  <a:pt x="234315" y="335703"/>
                  <a:pt x="240030" y="317923"/>
                  <a:pt x="263525" y="294428"/>
                </a:cubicBezTo>
                <a:cubicBezTo>
                  <a:pt x="287020" y="270933"/>
                  <a:pt x="304165" y="263313"/>
                  <a:pt x="331470" y="245533"/>
                </a:cubicBezTo>
                <a:cubicBezTo>
                  <a:pt x="358775" y="227753"/>
                  <a:pt x="372745" y="218228"/>
                  <a:pt x="400050" y="206798"/>
                </a:cubicBezTo>
                <a:cubicBezTo>
                  <a:pt x="427355" y="195368"/>
                  <a:pt x="436880" y="196638"/>
                  <a:pt x="467995" y="187113"/>
                </a:cubicBezTo>
                <a:cubicBezTo>
                  <a:pt x="499110" y="177588"/>
                  <a:pt x="523240" y="167428"/>
                  <a:pt x="556260" y="157903"/>
                </a:cubicBezTo>
                <a:cubicBezTo>
                  <a:pt x="589280" y="148378"/>
                  <a:pt x="603250" y="145838"/>
                  <a:pt x="634365" y="138218"/>
                </a:cubicBezTo>
                <a:cubicBezTo>
                  <a:pt x="665480" y="130598"/>
                  <a:pt x="683260" y="124883"/>
                  <a:pt x="712470" y="119168"/>
                </a:cubicBezTo>
                <a:cubicBezTo>
                  <a:pt x="741680" y="113453"/>
                  <a:pt x="751205" y="112818"/>
                  <a:pt x="780415" y="109008"/>
                </a:cubicBezTo>
                <a:cubicBezTo>
                  <a:pt x="809625" y="105198"/>
                  <a:pt x="829310" y="103293"/>
                  <a:pt x="858520" y="99483"/>
                </a:cubicBezTo>
                <a:cubicBezTo>
                  <a:pt x="887730" y="95673"/>
                  <a:pt x="895985" y="93768"/>
                  <a:pt x="927100" y="89958"/>
                </a:cubicBezTo>
                <a:cubicBezTo>
                  <a:pt x="958215" y="86148"/>
                  <a:pt x="983615" y="85513"/>
                  <a:pt x="1014730" y="79798"/>
                </a:cubicBezTo>
                <a:cubicBezTo>
                  <a:pt x="1045845" y="74083"/>
                  <a:pt x="1056005" y="65828"/>
                  <a:pt x="1083310" y="60113"/>
                </a:cubicBezTo>
                <a:cubicBezTo>
                  <a:pt x="1110615" y="54398"/>
                  <a:pt x="1124585" y="54398"/>
                  <a:pt x="1151890" y="50588"/>
                </a:cubicBezTo>
                <a:cubicBezTo>
                  <a:pt x="1179195" y="46778"/>
                  <a:pt x="1190625" y="44873"/>
                  <a:pt x="1219835" y="41063"/>
                </a:cubicBezTo>
                <a:cubicBezTo>
                  <a:pt x="1249045" y="37253"/>
                  <a:pt x="1264920" y="32808"/>
                  <a:pt x="1297940" y="30903"/>
                </a:cubicBezTo>
                <a:cubicBezTo>
                  <a:pt x="1330960" y="28998"/>
                  <a:pt x="1354455" y="32808"/>
                  <a:pt x="1385570" y="30903"/>
                </a:cubicBezTo>
                <a:cubicBezTo>
                  <a:pt x="1416685" y="28998"/>
                  <a:pt x="1419225" y="25188"/>
                  <a:pt x="1454150" y="21378"/>
                </a:cubicBezTo>
                <a:cubicBezTo>
                  <a:pt x="1489075" y="17568"/>
                  <a:pt x="1526540" y="13758"/>
                  <a:pt x="1561465" y="11853"/>
                </a:cubicBezTo>
                <a:cubicBezTo>
                  <a:pt x="1596390" y="9948"/>
                  <a:pt x="1602740" y="11853"/>
                  <a:pt x="1630045" y="11853"/>
                </a:cubicBezTo>
                <a:cubicBezTo>
                  <a:pt x="1657350" y="11853"/>
                  <a:pt x="1670685" y="11853"/>
                  <a:pt x="1697990" y="11853"/>
                </a:cubicBezTo>
                <a:cubicBezTo>
                  <a:pt x="1725295" y="11853"/>
                  <a:pt x="1737360" y="13758"/>
                  <a:pt x="1766570" y="11853"/>
                </a:cubicBezTo>
                <a:cubicBezTo>
                  <a:pt x="1795780" y="9948"/>
                  <a:pt x="1815465" y="3598"/>
                  <a:pt x="1844675" y="1693"/>
                </a:cubicBezTo>
                <a:cubicBezTo>
                  <a:pt x="1873885" y="-212"/>
                  <a:pt x="1884045" y="1693"/>
                  <a:pt x="1913255" y="1693"/>
                </a:cubicBezTo>
                <a:cubicBezTo>
                  <a:pt x="1942465" y="1693"/>
                  <a:pt x="1960245" y="1693"/>
                  <a:pt x="1991360" y="1693"/>
                </a:cubicBezTo>
                <a:cubicBezTo>
                  <a:pt x="2022475" y="1693"/>
                  <a:pt x="2037715" y="1693"/>
                  <a:pt x="2068830" y="1693"/>
                </a:cubicBezTo>
                <a:cubicBezTo>
                  <a:pt x="2099945" y="1693"/>
                  <a:pt x="2115820" y="1693"/>
                  <a:pt x="2146935" y="1693"/>
                </a:cubicBezTo>
                <a:cubicBezTo>
                  <a:pt x="2178050" y="1693"/>
                  <a:pt x="2195830" y="1693"/>
                  <a:pt x="2225040" y="1693"/>
                </a:cubicBezTo>
                <a:cubicBezTo>
                  <a:pt x="2254250" y="1693"/>
                  <a:pt x="2262505" y="1693"/>
                  <a:pt x="2293620" y="1693"/>
                </a:cubicBezTo>
                <a:cubicBezTo>
                  <a:pt x="2324735" y="1693"/>
                  <a:pt x="2348230" y="1693"/>
                  <a:pt x="2381250" y="1693"/>
                </a:cubicBezTo>
                <a:cubicBezTo>
                  <a:pt x="2414270" y="1693"/>
                  <a:pt x="2428240" y="1693"/>
                  <a:pt x="2459355" y="1693"/>
                </a:cubicBezTo>
                <a:cubicBezTo>
                  <a:pt x="2490470" y="1693"/>
                  <a:pt x="2506345" y="1693"/>
                  <a:pt x="2537460" y="1693"/>
                </a:cubicBezTo>
                <a:cubicBezTo>
                  <a:pt x="2568575" y="1693"/>
                  <a:pt x="2584450" y="1693"/>
                  <a:pt x="2615565" y="1693"/>
                </a:cubicBezTo>
                <a:cubicBezTo>
                  <a:pt x="2646680" y="1693"/>
                  <a:pt x="2664460" y="1693"/>
                  <a:pt x="2693670" y="1693"/>
                </a:cubicBezTo>
                <a:cubicBezTo>
                  <a:pt x="2722880" y="1693"/>
                  <a:pt x="2733040" y="1693"/>
                  <a:pt x="2762250" y="1693"/>
                </a:cubicBezTo>
                <a:cubicBezTo>
                  <a:pt x="2791460" y="1693"/>
                  <a:pt x="2809240" y="-2117"/>
                  <a:pt x="2840355" y="1693"/>
                </a:cubicBezTo>
                <a:cubicBezTo>
                  <a:pt x="2871470" y="5503"/>
                  <a:pt x="2889250" y="13758"/>
                  <a:pt x="2918460" y="21378"/>
                </a:cubicBezTo>
                <a:cubicBezTo>
                  <a:pt x="2947670" y="28998"/>
                  <a:pt x="2959100" y="33443"/>
                  <a:pt x="2986405" y="41063"/>
                </a:cubicBezTo>
                <a:cubicBezTo>
                  <a:pt x="3013710" y="48683"/>
                  <a:pt x="3027680" y="48683"/>
                  <a:pt x="3054985" y="60113"/>
                </a:cubicBezTo>
                <a:cubicBezTo>
                  <a:pt x="3082290" y="71543"/>
                  <a:pt x="3094355" y="89958"/>
                  <a:pt x="3123565" y="99483"/>
                </a:cubicBezTo>
                <a:cubicBezTo>
                  <a:pt x="3152775" y="109008"/>
                  <a:pt x="3170555" y="101388"/>
                  <a:pt x="3201670" y="109008"/>
                </a:cubicBezTo>
                <a:cubicBezTo>
                  <a:pt x="3232785" y="116628"/>
                  <a:pt x="3248660" y="126153"/>
                  <a:pt x="3279775" y="138218"/>
                </a:cubicBezTo>
                <a:cubicBezTo>
                  <a:pt x="3310890" y="150283"/>
                  <a:pt x="3328670" y="154093"/>
                  <a:pt x="3357880" y="168063"/>
                </a:cubicBezTo>
                <a:cubicBezTo>
                  <a:pt x="3387090" y="182033"/>
                  <a:pt x="3398520" y="187113"/>
                  <a:pt x="3425825" y="206798"/>
                </a:cubicBezTo>
                <a:cubicBezTo>
                  <a:pt x="3453130" y="226483"/>
                  <a:pt x="3467100" y="239818"/>
                  <a:pt x="3494405" y="265218"/>
                </a:cubicBezTo>
                <a:cubicBezTo>
                  <a:pt x="3521710" y="290618"/>
                  <a:pt x="3533140" y="306493"/>
                  <a:pt x="3562350" y="333798"/>
                </a:cubicBezTo>
                <a:cubicBezTo>
                  <a:pt x="3591560" y="361103"/>
                  <a:pt x="3616960" y="374438"/>
                  <a:pt x="3640455" y="401743"/>
                </a:cubicBezTo>
                <a:cubicBezTo>
                  <a:pt x="3663950" y="429048"/>
                  <a:pt x="3667760" y="441113"/>
                  <a:pt x="3679825" y="470323"/>
                </a:cubicBezTo>
                <a:cubicBezTo>
                  <a:pt x="3691890" y="499533"/>
                  <a:pt x="3691890" y="519218"/>
                  <a:pt x="3699510" y="548428"/>
                </a:cubicBezTo>
                <a:cubicBezTo>
                  <a:pt x="3707130" y="577638"/>
                  <a:pt x="3710940" y="589703"/>
                  <a:pt x="3718560" y="617008"/>
                </a:cubicBezTo>
                <a:cubicBezTo>
                  <a:pt x="3726180" y="644313"/>
                  <a:pt x="3732530" y="655743"/>
                  <a:pt x="3738245" y="684953"/>
                </a:cubicBezTo>
                <a:cubicBezTo>
                  <a:pt x="3743960" y="714163"/>
                  <a:pt x="3746500" y="733848"/>
                  <a:pt x="3748405" y="763058"/>
                </a:cubicBezTo>
                <a:cubicBezTo>
                  <a:pt x="3750310" y="792268"/>
                  <a:pt x="3746500" y="802428"/>
                  <a:pt x="3748405" y="831638"/>
                </a:cubicBezTo>
                <a:cubicBezTo>
                  <a:pt x="3750310" y="860848"/>
                  <a:pt x="3756025" y="880533"/>
                  <a:pt x="3757930" y="909743"/>
                </a:cubicBezTo>
                <a:cubicBezTo>
                  <a:pt x="3759835" y="938953"/>
                  <a:pt x="3757930" y="948478"/>
                  <a:pt x="3757930" y="977688"/>
                </a:cubicBezTo>
                <a:cubicBezTo>
                  <a:pt x="3757930" y="1006898"/>
                  <a:pt x="3759835" y="1026583"/>
                  <a:pt x="3757930" y="1055793"/>
                </a:cubicBezTo>
                <a:cubicBezTo>
                  <a:pt x="3756025" y="1085003"/>
                  <a:pt x="3757930" y="1095163"/>
                  <a:pt x="3748405" y="1124373"/>
                </a:cubicBezTo>
                <a:cubicBezTo>
                  <a:pt x="3738880" y="1153583"/>
                  <a:pt x="3724910" y="1173268"/>
                  <a:pt x="3709035" y="1202478"/>
                </a:cubicBezTo>
                <a:cubicBezTo>
                  <a:pt x="3693160" y="1231688"/>
                  <a:pt x="3691890" y="1243753"/>
                  <a:pt x="3670300" y="1271058"/>
                </a:cubicBezTo>
                <a:cubicBezTo>
                  <a:pt x="3648710" y="1298363"/>
                  <a:pt x="3629025" y="1317413"/>
                  <a:pt x="3601720" y="1339003"/>
                </a:cubicBezTo>
                <a:cubicBezTo>
                  <a:pt x="3574415" y="1360593"/>
                  <a:pt x="3562350" y="1362498"/>
                  <a:pt x="3533140" y="1378373"/>
                </a:cubicBezTo>
                <a:cubicBezTo>
                  <a:pt x="3503930" y="1394248"/>
                  <a:pt x="3484245" y="1403773"/>
                  <a:pt x="3455035" y="1417108"/>
                </a:cubicBezTo>
                <a:cubicBezTo>
                  <a:pt x="3425825" y="1430443"/>
                  <a:pt x="3420110" y="1436793"/>
                  <a:pt x="3387090" y="1446318"/>
                </a:cubicBezTo>
                <a:cubicBezTo>
                  <a:pt x="3354070" y="1455843"/>
                  <a:pt x="3322320" y="1456478"/>
                  <a:pt x="3289300" y="1466003"/>
                </a:cubicBezTo>
                <a:cubicBezTo>
                  <a:pt x="3256280" y="1475528"/>
                  <a:pt x="3248025" y="1485688"/>
                  <a:pt x="3220720" y="1495213"/>
                </a:cubicBezTo>
                <a:cubicBezTo>
                  <a:pt x="3193415" y="1504738"/>
                  <a:pt x="3180080" y="1511088"/>
                  <a:pt x="3152775" y="1514898"/>
                </a:cubicBezTo>
                <a:cubicBezTo>
                  <a:pt x="3125470" y="1518708"/>
                  <a:pt x="3111500" y="1512993"/>
                  <a:pt x="3084195" y="1514898"/>
                </a:cubicBezTo>
                <a:cubicBezTo>
                  <a:pt x="3056890" y="1516803"/>
                  <a:pt x="3043555" y="1520613"/>
                  <a:pt x="3016250" y="1524423"/>
                </a:cubicBezTo>
                <a:cubicBezTo>
                  <a:pt x="2988945" y="1528233"/>
                  <a:pt x="2974975" y="1532678"/>
                  <a:pt x="2947670" y="1534583"/>
                </a:cubicBezTo>
                <a:cubicBezTo>
                  <a:pt x="2920365" y="1536488"/>
                  <a:pt x="2908300" y="1534583"/>
                  <a:pt x="2879090" y="1534583"/>
                </a:cubicBezTo>
                <a:cubicBezTo>
                  <a:pt x="2849880" y="1534583"/>
                  <a:pt x="2832100" y="1532678"/>
                  <a:pt x="2800985" y="1534583"/>
                </a:cubicBezTo>
                <a:cubicBezTo>
                  <a:pt x="2769870" y="1536488"/>
                  <a:pt x="2759710" y="1538393"/>
                  <a:pt x="2722880" y="1544108"/>
                </a:cubicBezTo>
                <a:cubicBezTo>
                  <a:pt x="2686050" y="1549823"/>
                  <a:pt x="2650490" y="1558078"/>
                  <a:pt x="2615565" y="1563793"/>
                </a:cubicBezTo>
                <a:cubicBezTo>
                  <a:pt x="2580640" y="1569508"/>
                  <a:pt x="2576830" y="1569508"/>
                  <a:pt x="2547620" y="1573318"/>
                </a:cubicBezTo>
                <a:cubicBezTo>
                  <a:pt x="2518410" y="1577128"/>
                  <a:pt x="2502535" y="1580938"/>
                  <a:pt x="2469515" y="1582843"/>
                </a:cubicBezTo>
                <a:cubicBezTo>
                  <a:pt x="2436495" y="1584748"/>
                  <a:pt x="2416175" y="1582843"/>
                  <a:pt x="2381250" y="1582843"/>
                </a:cubicBezTo>
                <a:cubicBezTo>
                  <a:pt x="2346325" y="1582843"/>
                  <a:pt x="2324735" y="1582843"/>
                  <a:pt x="2293620" y="1582843"/>
                </a:cubicBezTo>
                <a:cubicBezTo>
                  <a:pt x="2262505" y="1582843"/>
                  <a:pt x="2254250" y="1582843"/>
                  <a:pt x="2225040" y="1582843"/>
                </a:cubicBezTo>
                <a:cubicBezTo>
                  <a:pt x="2195830" y="1582843"/>
                  <a:pt x="2179955" y="1582843"/>
                  <a:pt x="2146935" y="1582843"/>
                </a:cubicBezTo>
                <a:cubicBezTo>
                  <a:pt x="2113915" y="1582843"/>
                  <a:pt x="2090420" y="1582843"/>
                  <a:pt x="2059305" y="1582843"/>
                </a:cubicBezTo>
                <a:cubicBezTo>
                  <a:pt x="2028190" y="1582843"/>
                  <a:pt x="2026285" y="1580938"/>
                  <a:pt x="1991360" y="1582843"/>
                </a:cubicBezTo>
                <a:cubicBezTo>
                  <a:pt x="1956435" y="1584748"/>
                  <a:pt x="1924685" y="1591098"/>
                  <a:pt x="1883410" y="1593003"/>
                </a:cubicBezTo>
                <a:cubicBezTo>
                  <a:pt x="1842135" y="1594908"/>
                  <a:pt x="1829435" y="1593003"/>
                  <a:pt x="1786255" y="1593003"/>
                </a:cubicBezTo>
                <a:cubicBezTo>
                  <a:pt x="1743075" y="1593003"/>
                  <a:pt x="1708150" y="1593003"/>
                  <a:pt x="1668780" y="1593003"/>
                </a:cubicBezTo>
                <a:cubicBezTo>
                  <a:pt x="1629410" y="1593003"/>
                  <a:pt x="1623695" y="1593003"/>
                  <a:pt x="1590675" y="1593003"/>
                </a:cubicBezTo>
                <a:cubicBezTo>
                  <a:pt x="1557655" y="1593003"/>
                  <a:pt x="1541780" y="1591098"/>
                  <a:pt x="1503045" y="1593003"/>
                </a:cubicBezTo>
                <a:cubicBezTo>
                  <a:pt x="1464310" y="1594908"/>
                  <a:pt x="1432560" y="1600623"/>
                  <a:pt x="1395730" y="1602528"/>
                </a:cubicBezTo>
                <a:cubicBezTo>
                  <a:pt x="1358900" y="1604433"/>
                  <a:pt x="1350645" y="1602528"/>
                  <a:pt x="1317625" y="1602528"/>
                </a:cubicBezTo>
                <a:cubicBezTo>
                  <a:pt x="1284605" y="1602528"/>
                  <a:pt x="1260475" y="1602528"/>
                  <a:pt x="1229360" y="1602528"/>
                </a:cubicBezTo>
                <a:cubicBezTo>
                  <a:pt x="1198245" y="1602528"/>
                  <a:pt x="1190625" y="1602528"/>
                  <a:pt x="1161415" y="1602528"/>
                </a:cubicBezTo>
                <a:cubicBezTo>
                  <a:pt x="1132205" y="1602528"/>
                  <a:pt x="1112520" y="1602528"/>
                  <a:pt x="1083310" y="1602528"/>
                </a:cubicBezTo>
                <a:cubicBezTo>
                  <a:pt x="1054100" y="1602528"/>
                  <a:pt x="1047750" y="1602528"/>
                  <a:pt x="1014730" y="1602528"/>
                </a:cubicBezTo>
                <a:cubicBezTo>
                  <a:pt x="981710" y="1602528"/>
                  <a:pt x="954405" y="1602528"/>
                  <a:pt x="917575" y="1602528"/>
                </a:cubicBezTo>
                <a:cubicBezTo>
                  <a:pt x="880745" y="1602528"/>
                  <a:pt x="864235" y="1602528"/>
                  <a:pt x="829310" y="1602528"/>
                </a:cubicBezTo>
                <a:cubicBezTo>
                  <a:pt x="794385" y="1602528"/>
                  <a:pt x="778510" y="1602528"/>
                  <a:pt x="741680" y="1602528"/>
                </a:cubicBezTo>
                <a:cubicBezTo>
                  <a:pt x="704850" y="1602528"/>
                  <a:pt x="678815" y="1602528"/>
                  <a:pt x="643890" y="1602528"/>
                </a:cubicBezTo>
                <a:cubicBezTo>
                  <a:pt x="608965" y="1602528"/>
                  <a:pt x="598805" y="1604433"/>
                  <a:pt x="565785" y="1602528"/>
                </a:cubicBezTo>
                <a:cubicBezTo>
                  <a:pt x="532765" y="1600623"/>
                  <a:pt x="511175" y="1596813"/>
                  <a:pt x="478155" y="1593003"/>
                </a:cubicBezTo>
                <a:cubicBezTo>
                  <a:pt x="445135" y="1589193"/>
                  <a:pt x="431165" y="1586653"/>
                  <a:pt x="400050" y="1582843"/>
                </a:cubicBezTo>
                <a:cubicBezTo>
                  <a:pt x="368935" y="1579033"/>
                  <a:pt x="351155" y="1580938"/>
                  <a:pt x="321945" y="1573318"/>
                </a:cubicBezTo>
                <a:cubicBezTo>
                  <a:pt x="292735" y="1565698"/>
                  <a:pt x="280670" y="1563793"/>
                  <a:pt x="253365" y="1544108"/>
                </a:cubicBezTo>
                <a:cubicBezTo>
                  <a:pt x="226060" y="1524423"/>
                  <a:pt x="203200" y="1502833"/>
                  <a:pt x="185420" y="1475528"/>
                </a:cubicBezTo>
                <a:cubicBezTo>
                  <a:pt x="167640" y="1448223"/>
                  <a:pt x="173355" y="1434888"/>
                  <a:pt x="165735" y="1407583"/>
                </a:cubicBezTo>
                <a:cubicBezTo>
                  <a:pt x="158115" y="1380278"/>
                  <a:pt x="153670" y="1366308"/>
                  <a:pt x="146050" y="1339003"/>
                </a:cubicBezTo>
                <a:cubicBezTo>
                  <a:pt x="138430" y="1311698"/>
                  <a:pt x="130175" y="1300268"/>
                  <a:pt x="126365" y="1271058"/>
                </a:cubicBezTo>
                <a:cubicBezTo>
                  <a:pt x="122555" y="1241848"/>
                  <a:pt x="130175" y="1222163"/>
                  <a:pt x="126365" y="1192953"/>
                </a:cubicBezTo>
                <a:cubicBezTo>
                  <a:pt x="122555" y="1163743"/>
                  <a:pt x="116840" y="1151678"/>
                  <a:pt x="107315" y="1124373"/>
                </a:cubicBezTo>
                <a:cubicBezTo>
                  <a:pt x="97790" y="1097068"/>
                  <a:pt x="85725" y="1085003"/>
                  <a:pt x="78105" y="1055793"/>
                </a:cubicBezTo>
                <a:cubicBezTo>
                  <a:pt x="70485" y="1026583"/>
                  <a:pt x="73660" y="1006898"/>
                  <a:pt x="67945" y="977688"/>
                </a:cubicBezTo>
                <a:cubicBezTo>
                  <a:pt x="62230" y="948478"/>
                  <a:pt x="57785" y="937048"/>
                  <a:pt x="48260" y="909743"/>
                </a:cubicBezTo>
                <a:cubicBezTo>
                  <a:pt x="38735" y="882438"/>
                  <a:pt x="24765" y="853228"/>
                  <a:pt x="19050" y="841163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4236085" y="2242185"/>
            <a:ext cx="596265" cy="175895"/>
          </a:xfrm>
          <a:custGeom>
            <a:avLst/>
            <a:gdLst>
              <a:gd name="connisteX0" fmla="*/ 0 w 878205"/>
              <a:gd name="connsiteY0" fmla="*/ 331470 h 331470"/>
              <a:gd name="connisteX1" fmla="*/ 68580 w 878205"/>
              <a:gd name="connsiteY1" fmla="*/ 292735 h 331470"/>
              <a:gd name="connisteX2" fmla="*/ 136525 w 878205"/>
              <a:gd name="connsiteY2" fmla="*/ 234315 h 331470"/>
              <a:gd name="connisteX3" fmla="*/ 205105 w 878205"/>
              <a:gd name="connsiteY3" fmla="*/ 185420 h 331470"/>
              <a:gd name="connisteX4" fmla="*/ 273050 w 878205"/>
              <a:gd name="connsiteY4" fmla="*/ 146050 h 331470"/>
              <a:gd name="connisteX5" fmla="*/ 351155 w 878205"/>
              <a:gd name="connsiteY5" fmla="*/ 107315 h 331470"/>
              <a:gd name="connisteX6" fmla="*/ 419735 w 878205"/>
              <a:gd name="connsiteY6" fmla="*/ 67945 h 331470"/>
              <a:gd name="connisteX7" fmla="*/ 497840 w 878205"/>
              <a:gd name="connsiteY7" fmla="*/ 48895 h 331470"/>
              <a:gd name="connisteX8" fmla="*/ 585470 w 878205"/>
              <a:gd name="connsiteY8" fmla="*/ 29210 h 331470"/>
              <a:gd name="connisteX9" fmla="*/ 654050 w 878205"/>
              <a:gd name="connsiteY9" fmla="*/ 19685 h 331470"/>
              <a:gd name="connisteX10" fmla="*/ 741680 w 878205"/>
              <a:gd name="connsiteY10" fmla="*/ 9525 h 331470"/>
              <a:gd name="connisteX11" fmla="*/ 810260 w 878205"/>
              <a:gd name="connsiteY11" fmla="*/ 9525 h 331470"/>
              <a:gd name="connisteX12" fmla="*/ 878205 w 878205"/>
              <a:gd name="connsiteY12" fmla="*/ 0 h 33147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</a:cxnLst>
            <a:rect l="l" t="t" r="r" b="b"/>
            <a:pathLst>
              <a:path w="878205" h="331470">
                <a:moveTo>
                  <a:pt x="0" y="331470"/>
                </a:moveTo>
                <a:cubicBezTo>
                  <a:pt x="12065" y="325120"/>
                  <a:pt x="41275" y="312420"/>
                  <a:pt x="68580" y="292735"/>
                </a:cubicBezTo>
                <a:cubicBezTo>
                  <a:pt x="95885" y="273050"/>
                  <a:pt x="109220" y="255905"/>
                  <a:pt x="136525" y="234315"/>
                </a:cubicBezTo>
                <a:cubicBezTo>
                  <a:pt x="163830" y="212725"/>
                  <a:pt x="177800" y="203200"/>
                  <a:pt x="205105" y="185420"/>
                </a:cubicBezTo>
                <a:cubicBezTo>
                  <a:pt x="232410" y="167640"/>
                  <a:pt x="243840" y="161925"/>
                  <a:pt x="273050" y="146050"/>
                </a:cubicBezTo>
                <a:cubicBezTo>
                  <a:pt x="302260" y="130175"/>
                  <a:pt x="321945" y="123190"/>
                  <a:pt x="351155" y="107315"/>
                </a:cubicBezTo>
                <a:cubicBezTo>
                  <a:pt x="380365" y="91440"/>
                  <a:pt x="390525" y="79375"/>
                  <a:pt x="419735" y="67945"/>
                </a:cubicBezTo>
                <a:cubicBezTo>
                  <a:pt x="448945" y="56515"/>
                  <a:pt x="464820" y="56515"/>
                  <a:pt x="497840" y="48895"/>
                </a:cubicBezTo>
                <a:cubicBezTo>
                  <a:pt x="530860" y="41275"/>
                  <a:pt x="554355" y="34925"/>
                  <a:pt x="585470" y="29210"/>
                </a:cubicBezTo>
                <a:cubicBezTo>
                  <a:pt x="616585" y="23495"/>
                  <a:pt x="622935" y="23495"/>
                  <a:pt x="654050" y="19685"/>
                </a:cubicBezTo>
                <a:cubicBezTo>
                  <a:pt x="685165" y="15875"/>
                  <a:pt x="710565" y="11430"/>
                  <a:pt x="741680" y="9525"/>
                </a:cubicBezTo>
                <a:cubicBezTo>
                  <a:pt x="772795" y="7620"/>
                  <a:pt x="782955" y="11430"/>
                  <a:pt x="810260" y="9525"/>
                </a:cubicBezTo>
                <a:cubicBezTo>
                  <a:pt x="837565" y="7620"/>
                  <a:pt x="866140" y="1905"/>
                  <a:pt x="878205" y="0"/>
                </a:cubicBezTo>
              </a:path>
            </a:pathLst>
          </a:cu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Box 22"/>
              <p:cNvSpPr txBox="1"/>
              <p:nvPr/>
            </p:nvSpPr>
            <p:spPr>
              <a:xfrm>
                <a:off x="1475359" y="5473636"/>
                <a:ext cx="207899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𝑦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𝑓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)=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5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+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𝑒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3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359" y="5473636"/>
                <a:ext cx="2078990" cy="368300"/>
              </a:xfrm>
              <a:prstGeom prst="rect">
                <a:avLst/>
              </a:prstGeom>
              <a:blipFill rotWithShape="1">
                <a:blip r:embed="rId1"/>
                <a:stretch>
                  <a:fillRect l="-12" t="-155" r="12" b="15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Content Placeholder 21" descr="apple_trees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75905" y="1548765"/>
            <a:ext cx="2863850" cy="2545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17" grpId="0"/>
      <p:bldP spid="19" grpId="0" bldLvl="0" animBg="1"/>
      <p:bldP spid="18" grpId="0"/>
      <p:bldP spid="10" grpId="1" bldLvl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" name="Rectangles 28"/>
          <p:cNvSpPr/>
          <p:nvPr/>
        </p:nvSpPr>
        <p:spPr>
          <a:xfrm>
            <a:off x="254635" y="2019300"/>
            <a:ext cx="6287135" cy="45923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44170"/>
            <a:ext cx="10515600" cy="1325563"/>
          </a:xfrm>
        </p:spPr>
        <p:txBody>
          <a:bodyPr/>
          <a:p>
            <a:r>
              <a:rPr lang="en-US"/>
              <a:t>A More Interesting Example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1316990" y="1670050"/>
            <a:ext cx="3241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Say, we want to buy a house ...</a:t>
            </a:r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3541395" y="2136775"/>
            <a:ext cx="2999740" cy="1834515"/>
            <a:chOff x="5780" y="3647"/>
            <a:chExt cx="4724" cy="2889"/>
          </a:xfrm>
        </p:grpSpPr>
        <p:pic>
          <p:nvPicPr>
            <p:cNvPr id="7" name="Picture 6" descr="real_estate_C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80" y="3647"/>
              <a:ext cx="4463" cy="2516"/>
            </a:xfrm>
            <a:prstGeom prst="rect">
              <a:avLst/>
            </a:prstGeom>
          </p:spPr>
        </p:pic>
        <p:pic>
          <p:nvPicPr>
            <p:cNvPr id="10" name="Picture 9" descr="real_estate_C_year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80" y="6162"/>
              <a:ext cx="4725" cy="375"/>
            </a:xfrm>
            <a:prstGeom prst="rect">
              <a:avLst/>
            </a:prstGeom>
          </p:spPr>
        </p:pic>
      </p:grpSp>
      <p:pic>
        <p:nvPicPr>
          <p:cNvPr id="14" name="Picture 13" descr="real_estate_vancouv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200" y="2152650"/>
            <a:ext cx="5151755" cy="4326255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329565" y="2095500"/>
            <a:ext cx="3037840" cy="1858645"/>
            <a:chOff x="4567" y="3726"/>
            <a:chExt cx="4784" cy="2927"/>
          </a:xfrm>
        </p:grpSpPr>
        <p:pic>
          <p:nvPicPr>
            <p:cNvPr id="21" name="Picture 20" descr="real_estate_A_year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67" y="6293"/>
              <a:ext cx="4785" cy="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Content Placeholder 4" descr="real_estate_A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67" y="3726"/>
              <a:ext cx="4578" cy="264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7" name="Group 26"/>
          <p:cNvGrpSpPr/>
          <p:nvPr/>
        </p:nvGrpSpPr>
        <p:grpSpPr>
          <a:xfrm>
            <a:off x="387350" y="4314825"/>
            <a:ext cx="2923540" cy="2174240"/>
            <a:chOff x="2600" y="7022"/>
            <a:chExt cx="4604" cy="3424"/>
          </a:xfrm>
        </p:grpSpPr>
        <p:pic>
          <p:nvPicPr>
            <p:cNvPr id="25" name="Content Placeholder 17" descr="real_estate_B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00" y="7022"/>
              <a:ext cx="4604" cy="3090"/>
            </a:xfrm>
            <a:prstGeom prst="rect">
              <a:avLst/>
            </a:prstGeom>
          </p:spPr>
        </p:pic>
        <p:pic>
          <p:nvPicPr>
            <p:cNvPr id="26" name="Picture 25" descr="real_estate_B_year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00" y="10112"/>
              <a:ext cx="4578" cy="334"/>
            </a:xfrm>
            <a:prstGeom prst="rect">
              <a:avLst/>
            </a:prstGeom>
          </p:spPr>
        </p:pic>
      </p:grpSp>
      <p:sp>
        <p:nvSpPr>
          <p:cNvPr id="30" name="Text Box 29"/>
          <p:cNvSpPr txBox="1"/>
          <p:nvPr/>
        </p:nvSpPr>
        <p:spPr>
          <a:xfrm>
            <a:off x="2788285" y="209550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A</a:t>
            </a:r>
            <a:endParaRPr lang="en-US" b="1"/>
          </a:p>
        </p:txBody>
      </p:sp>
      <p:sp>
        <p:nvSpPr>
          <p:cNvPr id="33" name="Text Box 32"/>
          <p:cNvSpPr txBox="1"/>
          <p:nvPr/>
        </p:nvSpPr>
        <p:spPr>
          <a:xfrm>
            <a:off x="5940425" y="2095500"/>
            <a:ext cx="311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B</a:t>
            </a:r>
            <a:endParaRPr lang="en-US" b="1"/>
          </a:p>
        </p:txBody>
      </p:sp>
      <p:sp>
        <p:nvSpPr>
          <p:cNvPr id="34" name="Text Box 33"/>
          <p:cNvSpPr txBox="1"/>
          <p:nvPr/>
        </p:nvSpPr>
        <p:spPr>
          <a:xfrm>
            <a:off x="2951480" y="5560695"/>
            <a:ext cx="30416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C</a:t>
            </a:r>
            <a:endParaRPr lang="en-US" b="1"/>
          </a:p>
        </p:txBody>
      </p:sp>
      <p:pic>
        <p:nvPicPr>
          <p:cNvPr id="6" name="Content Placeholder 5" descr="real_estate_D"/>
          <p:cNvPicPr>
            <a:picLocks noChangeAspect="1"/>
          </p:cNvPicPr>
          <p:nvPr>
            <p:ph sz="half" idx="1"/>
          </p:nvPr>
        </p:nvPicPr>
        <p:blipFill>
          <a:blip r:embed="rId8"/>
          <a:stretch>
            <a:fillRect/>
          </a:stretch>
        </p:blipFill>
        <p:spPr>
          <a:xfrm>
            <a:off x="3488690" y="4314825"/>
            <a:ext cx="2886710" cy="1951355"/>
          </a:xfrm>
          <a:prstGeom prst="rect">
            <a:avLst/>
          </a:prstGeom>
        </p:spPr>
      </p:pic>
      <p:pic>
        <p:nvPicPr>
          <p:cNvPr id="8" name="Content Placeholder 7" descr="real_estate_D_year"/>
          <p:cNvPicPr>
            <a:picLocks noChangeAspect="1"/>
          </p:cNvPicPr>
          <p:nvPr>
            <p:ph sz="half" idx="2"/>
          </p:nvPr>
        </p:nvPicPr>
        <p:blipFill>
          <a:blip r:embed="rId9"/>
          <a:stretch>
            <a:fillRect/>
          </a:stretch>
        </p:blipFill>
        <p:spPr>
          <a:xfrm>
            <a:off x="3541395" y="6311900"/>
            <a:ext cx="2609215" cy="19050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029325" y="5553075"/>
            <a:ext cx="3270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b="1"/>
              <a:t>D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6405</Words>
  <Application>WPS Presentation</Application>
  <PresentationFormat>Widescreen</PresentationFormat>
  <Paragraphs>414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Arial</vt:lpstr>
      <vt:lpstr>SimSun</vt:lpstr>
      <vt:lpstr>Wingdings</vt:lpstr>
      <vt:lpstr>Tahoma</vt:lpstr>
      <vt:lpstr>Ink Free</vt:lpstr>
      <vt:lpstr>Cambria Math</vt:lpstr>
      <vt:lpstr>Calibri Light</vt:lpstr>
      <vt:lpstr>Calibri</vt:lpstr>
      <vt:lpstr>Microsoft YaHei</vt:lpstr>
      <vt:lpstr>Arial Unicode MS</vt:lpstr>
      <vt:lpstr>Office Theme</vt:lpstr>
      <vt:lpstr>Edge, Patch, AI Art</vt:lpstr>
      <vt:lpstr>About Me</vt:lpstr>
      <vt:lpstr>Outline - Part 1 </vt:lpstr>
      <vt:lpstr>Outline - Part 2</vt:lpstr>
      <vt:lpstr>PowerPoint 演示文稿</vt:lpstr>
      <vt:lpstr>There seems to be a lot of buzz about AI these days ...</vt:lpstr>
      <vt:lpstr>PowerPoint 演示文稿</vt:lpstr>
      <vt:lpstr>An intuition  </vt:lpstr>
      <vt:lpstr>A More Interesting Example</vt:lpstr>
      <vt:lpstr>A More Interesting Example</vt:lpstr>
      <vt:lpstr>An Example in Computer Vision</vt:lpstr>
      <vt:lpstr>Just give us more examples!</vt:lpstr>
      <vt:lpstr>A trained machine can tell the difference</vt:lpstr>
      <vt:lpstr>Computer Vision As a Form of AI</vt:lpstr>
      <vt:lpstr>Computer Vision</vt:lpstr>
      <vt:lpstr>PowerPoint 演示文稿</vt:lpstr>
      <vt:lpstr>Object Classification - ResNet101</vt:lpstr>
      <vt:lpstr>Object Detection - YOLOv3</vt:lpstr>
      <vt:lpstr>Outline - Part 2</vt:lpstr>
      <vt:lpstr>Problem Statement</vt:lpstr>
      <vt:lpstr>A Machine Learning Approach</vt:lpstr>
      <vt:lpstr>How to train ? </vt:lpstr>
      <vt:lpstr>GAN Basics</vt:lpstr>
      <vt:lpstr>Benchmark Images</vt:lpstr>
      <vt:lpstr>Training Parameters</vt:lpstr>
      <vt:lpstr>Videos</vt:lpstr>
      <vt:lpstr>Videos</vt:lpstr>
      <vt:lpstr>Feature Loss</vt:lpstr>
      <vt:lpstr>Training Parameters</vt:lpstr>
      <vt:lpstr>Videos</vt:lpstr>
      <vt:lpstr>Videos</vt:lpstr>
      <vt:lpstr>Edge Loss</vt:lpstr>
      <vt:lpstr>Identity Loss</vt:lpstr>
      <vt:lpstr>Training Parameters</vt:lpstr>
      <vt:lpstr>Videos</vt:lpstr>
      <vt:lpstr>Gallery</vt:lpstr>
      <vt:lpstr>Gallery</vt:lpstr>
      <vt:lpstr>Gallery</vt:lpstr>
      <vt:lpstr>Gallery</vt:lpstr>
      <vt:lpstr>Gallery</vt:lpstr>
      <vt:lpstr>Gallery</vt:lpstr>
      <vt:lpstr>Gallery</vt:lpstr>
      <vt:lpstr>Gallery</vt:lpstr>
      <vt:lpstr>State of the Art GAN</vt:lpstr>
      <vt:lpstr>Summary</vt:lpstr>
      <vt:lpstr>Contact 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Edge, Patch, AI Art</dc:title>
  <dc:creator/>
  <cp:lastModifiedBy>mande</cp:lastModifiedBy>
  <cp:revision>135</cp:revision>
  <dcterms:created xsi:type="dcterms:W3CDTF">2021-02-04T19:02:00Z</dcterms:created>
  <dcterms:modified xsi:type="dcterms:W3CDTF">2021-10-21T04:07:57Z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1033-11.2.0.10323</vt:lpwstr>
  </property>
  <property fmtid="{D5CDD505-2E9C-101B-9397-08002B2CF9AE}" pid="3" name="ICV">
    <vt:lpwstr>71808AA7973F4806AAD0A3FCE9954D9E</vt:lpwstr>
  </property>
</Properties>
</file>